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57" r:id="rId3"/>
    <p:sldId id="258" r:id="rId4"/>
    <p:sldId id="276" r:id="rId5"/>
    <p:sldId id="277" r:id="rId6"/>
    <p:sldId id="278" r:id="rId7"/>
    <p:sldId id="279" r:id="rId8"/>
    <p:sldId id="271" r:id="rId9"/>
    <p:sldId id="272" r:id="rId10"/>
    <p:sldId id="261" r:id="rId11"/>
    <p:sldId id="262" r:id="rId12"/>
    <p:sldId id="263" r:id="rId13"/>
    <p:sldId id="265" r:id="rId14"/>
    <p:sldId id="264" r:id="rId15"/>
    <p:sldId id="266" r:id="rId16"/>
    <p:sldId id="267" r:id="rId17"/>
    <p:sldId id="268" r:id="rId18"/>
    <p:sldId id="269" r:id="rId19"/>
    <p:sldId id="270" r:id="rId20"/>
    <p:sldId id="273" r:id="rId21"/>
    <p:sldId id="275" r:id="rId22"/>
    <p:sldId id="274"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3"/>
    <a:srgbClr val="FFFF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506" y="-17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D5E22D-DAE9-49D6-AD11-57ACA4F2B8A5}" type="datetimeFigureOut">
              <a:rPr lang="en-US" smtClean="0"/>
              <a:pPr/>
              <a:t>4/23/2012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9F5C60-618F-4BDD-88EB-6D4BE29B6A36}"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Date Placeholder 14"/>
          <p:cNvSpPr>
            <a:spLocks noGrp="1"/>
          </p:cNvSpPr>
          <p:nvPr>
            <p:ph type="dt" sz="half" idx="10"/>
          </p:nvPr>
        </p:nvSpPr>
        <p:spPr/>
        <p:txBody>
          <a:bodyPr/>
          <a:lstStyle/>
          <a:p>
            <a:fld id="{4097062B-DEEB-49BB-A8CE-1300D5BB0205}" type="datetimeFigureOut">
              <a:rPr lang="en-US" smtClean="0"/>
              <a:pPr/>
              <a:t>4/23/2012</a:t>
            </a:fld>
            <a:endParaRPr lang="en-US" dirty="0"/>
          </a:p>
        </p:txBody>
      </p:sp>
      <p:sp>
        <p:nvSpPr>
          <p:cNvPr id="16" name="Slide Number Placeholder 15"/>
          <p:cNvSpPr>
            <a:spLocks noGrp="1"/>
          </p:cNvSpPr>
          <p:nvPr>
            <p:ph type="sldNum" sz="quarter" idx="11"/>
          </p:nvPr>
        </p:nvSpPr>
        <p:spPr/>
        <p:txBody>
          <a:bodyPr/>
          <a:lstStyle/>
          <a:p>
            <a:fld id="{6881C892-B41D-42C8-BDE1-BBA2B8283691}"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97062B-DEEB-49BB-A8CE-1300D5BB0205}" type="datetimeFigureOut">
              <a:rPr lang="en-US" smtClean="0"/>
              <a:pPr/>
              <a:t>4/23/2012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81C892-B41D-42C8-BDE1-BBA2B8283691}"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97062B-DEEB-49BB-A8CE-1300D5BB0205}" type="datetimeFigureOut">
              <a:rPr lang="en-US" smtClean="0"/>
              <a:pPr/>
              <a:t>4/23/2012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81C892-B41D-42C8-BDE1-BBA2B8283691}"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4097062B-DEEB-49BB-A8CE-1300D5BB0205}" type="datetimeFigureOut">
              <a:rPr lang="en-US" smtClean="0"/>
              <a:pPr/>
              <a:t>4/23/2012</a:t>
            </a:fld>
            <a:endParaRPr lang="en-US" dirty="0"/>
          </a:p>
        </p:txBody>
      </p:sp>
      <p:sp>
        <p:nvSpPr>
          <p:cNvPr id="15" name="Slide Number Placeholder 14"/>
          <p:cNvSpPr>
            <a:spLocks noGrp="1"/>
          </p:cNvSpPr>
          <p:nvPr>
            <p:ph type="sldNum" sz="quarter" idx="15"/>
          </p:nvPr>
        </p:nvSpPr>
        <p:spPr/>
        <p:txBody>
          <a:bodyPr/>
          <a:lstStyle>
            <a:lvl1pPr algn="ctr">
              <a:defRPr/>
            </a:lvl1pPr>
          </a:lstStyle>
          <a:p>
            <a:fld id="{6881C892-B41D-42C8-BDE1-BBA2B8283691}" type="slidenum">
              <a:rPr lang="en-US" smtClean="0"/>
              <a:pPr/>
              <a:t>‹#›</a:t>
            </a:fld>
            <a:endParaRPr lang="en-US" dirty="0"/>
          </a:p>
        </p:txBody>
      </p:sp>
      <p:sp>
        <p:nvSpPr>
          <p:cNvPr id="16" name="Footer Placeholder 15"/>
          <p:cNvSpPr>
            <a:spLocks noGrp="1"/>
          </p:cNvSpPr>
          <p:nvPr>
            <p:ph type="ftr" sz="quarter" idx="16"/>
          </p:nvPr>
        </p:nvSpPr>
        <p:spPr/>
        <p:txBody>
          <a:bodyPr/>
          <a:lstStyle/>
          <a:p>
            <a:endParaRPr lang="en-US" dirty="0"/>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097062B-DEEB-49BB-A8CE-1300D5BB0205}" type="datetimeFigureOut">
              <a:rPr lang="en-US" smtClean="0"/>
              <a:pPr/>
              <a:t>4/23/2012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81C892-B41D-42C8-BDE1-BBA2B8283691}" type="slidenum">
              <a:rPr lang="en-US" smtClean="0"/>
              <a:pPr/>
              <a:t>‹#›</a:t>
            </a:fld>
            <a:endParaRPr lang="en-US" dirty="0"/>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097062B-DEEB-49BB-A8CE-1300D5BB0205}" type="datetimeFigureOut">
              <a:rPr lang="en-US" smtClean="0"/>
              <a:pPr/>
              <a:t>4/23/2012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881C892-B41D-42C8-BDE1-BBA2B8283691}"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6881C892-B41D-42C8-BDE1-BBA2B8283691}" type="slidenum">
              <a:rPr lang="en-US" smtClean="0"/>
              <a:pPr/>
              <a:t>‹#›</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7" name="Date Placeholder 6"/>
          <p:cNvSpPr>
            <a:spLocks noGrp="1"/>
          </p:cNvSpPr>
          <p:nvPr>
            <p:ph type="dt" sz="half" idx="10"/>
          </p:nvPr>
        </p:nvSpPr>
        <p:spPr/>
        <p:txBody>
          <a:bodyPr/>
          <a:lstStyle/>
          <a:p>
            <a:fld id="{4097062B-DEEB-49BB-A8CE-1300D5BB0205}" type="datetimeFigureOut">
              <a:rPr lang="en-US" smtClean="0"/>
              <a:pPr/>
              <a:t>4/23/2012</a:t>
            </a:fld>
            <a:endParaRPr lang="en-US" dirty="0"/>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097062B-DEEB-49BB-A8CE-1300D5BB0205}" type="datetimeFigureOut">
              <a:rPr lang="en-US" smtClean="0"/>
              <a:pPr/>
              <a:t>4/23/2012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881C892-B41D-42C8-BDE1-BBA2B8283691}"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97062B-DEEB-49BB-A8CE-1300D5BB0205}" type="datetimeFigureOut">
              <a:rPr lang="en-US" smtClean="0"/>
              <a:pPr/>
              <a:t>4/23/2012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881C892-B41D-42C8-BDE1-BBA2B8283691}"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4097062B-DEEB-49BB-A8CE-1300D5BB0205}" type="datetimeFigureOut">
              <a:rPr lang="en-US" smtClean="0"/>
              <a:pPr/>
              <a:t>4/23/2012</a:t>
            </a:fld>
            <a:endParaRPr lang="en-US" dirty="0"/>
          </a:p>
        </p:txBody>
      </p:sp>
      <p:sp>
        <p:nvSpPr>
          <p:cNvPr id="9" name="Slide Number Placeholder 8"/>
          <p:cNvSpPr>
            <a:spLocks noGrp="1"/>
          </p:cNvSpPr>
          <p:nvPr>
            <p:ph type="sldNum" sz="quarter" idx="15"/>
          </p:nvPr>
        </p:nvSpPr>
        <p:spPr/>
        <p:txBody>
          <a:bodyPr/>
          <a:lstStyle/>
          <a:p>
            <a:fld id="{6881C892-B41D-42C8-BDE1-BBA2B8283691}" type="slidenum">
              <a:rPr lang="en-US" smtClean="0"/>
              <a:pPr/>
              <a:t>‹#›</a:t>
            </a:fld>
            <a:endParaRPr lang="en-US" dirty="0"/>
          </a:p>
        </p:txBody>
      </p:sp>
      <p:sp>
        <p:nvSpPr>
          <p:cNvPr id="10" name="Footer Placeholder 9"/>
          <p:cNvSpPr>
            <a:spLocks noGrp="1"/>
          </p:cNvSpPr>
          <p:nvPr>
            <p:ph type="ftr" sz="quarter" idx="16"/>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4097062B-DEEB-49BB-A8CE-1300D5BB0205}" type="datetimeFigureOut">
              <a:rPr lang="en-US" smtClean="0"/>
              <a:pPr/>
              <a:t>4/23/2012</a:t>
            </a:fld>
            <a:endParaRPr lang="en-US" dirty="0"/>
          </a:p>
        </p:txBody>
      </p:sp>
      <p:sp>
        <p:nvSpPr>
          <p:cNvPr id="9" name="Slide Number Placeholder 8"/>
          <p:cNvSpPr>
            <a:spLocks noGrp="1"/>
          </p:cNvSpPr>
          <p:nvPr>
            <p:ph type="sldNum" sz="quarter" idx="11"/>
          </p:nvPr>
        </p:nvSpPr>
        <p:spPr/>
        <p:txBody>
          <a:bodyPr/>
          <a:lstStyle/>
          <a:p>
            <a:fld id="{6881C892-B41D-42C8-BDE1-BBA2B8283691}"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4097062B-DEEB-49BB-A8CE-1300D5BB0205}" type="datetimeFigureOut">
              <a:rPr lang="en-US" smtClean="0"/>
              <a:pPr/>
              <a:t>4/23/2012</a:t>
            </a:fld>
            <a:endParaRPr lang="en-US" dirty="0"/>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dirty="0"/>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6881C892-B41D-42C8-BDE1-BBA2B8283691}" type="slidenum">
              <a:rPr lang="en-US" smtClean="0"/>
              <a:pPr/>
              <a:t>‹#›</a:t>
            </a:fld>
            <a:endParaRPr lang="en-US" dirty="0"/>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www.revolutionary-war-and-beyond.com/revolutionary-war-facts.html" TargetMode="External"/><Relationship Id="rId3" Type="http://schemas.openxmlformats.org/officeDocument/2006/relationships/hyperlink" Target="http://www.american-saddlebred.com/asbhist.htm" TargetMode="External"/><Relationship Id="rId7" Type="http://schemas.openxmlformats.org/officeDocument/2006/relationships/hyperlink" Target="http://www.pbs.org/ktca/liberty/chronicle_timeline.html" TargetMode="External"/><Relationship Id="rId2" Type="http://schemas.openxmlformats.org/officeDocument/2006/relationships/hyperlink" Target="http://artists.letssingit.com/jim-croce-lyrics-bad-bad-leroy-brown-scsrnhz" TargetMode="External"/><Relationship Id="rId1" Type="http://schemas.openxmlformats.org/officeDocument/2006/relationships/slideLayout" Target="../slideLayouts/slideLayout2.xml"/><Relationship Id="rId6" Type="http://schemas.openxmlformats.org/officeDocument/2006/relationships/hyperlink" Target="http://www.melodyshaw.com/files/AmRevWordsWks1-4.pdf" TargetMode="External"/><Relationship Id="rId5" Type="http://schemas.openxmlformats.org/officeDocument/2006/relationships/hyperlink" Target="http://www.distinguishedwomen.com/biographies/sampson.html" TargetMode="External"/><Relationship Id="rId4" Type="http://schemas.openxmlformats.org/officeDocument/2006/relationships/hyperlink" Target="http://www.coachd4history.com/Project%20American%20Revolution%20Daily%20Newspaper.pdf"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3657600"/>
            <a:ext cx="8305800" cy="1143000"/>
          </a:xfrm>
        </p:spPr>
        <p:txBody>
          <a:bodyPr/>
          <a:lstStyle/>
          <a:p>
            <a:r>
              <a:rPr lang="en-US" dirty="0" smtClean="0"/>
              <a:t>Sara Brown</a:t>
            </a:r>
          </a:p>
          <a:p>
            <a:r>
              <a:rPr lang="en-US" dirty="0" smtClean="0"/>
              <a:t>ELED 3151</a:t>
            </a:r>
          </a:p>
          <a:p>
            <a:r>
              <a:rPr lang="en-US" dirty="0" smtClean="0"/>
              <a:t>Spring 2012</a:t>
            </a:r>
            <a:endParaRPr lang="en-US" dirty="0"/>
          </a:p>
        </p:txBody>
      </p:sp>
      <p:sp>
        <p:nvSpPr>
          <p:cNvPr id="2" name="Title 1"/>
          <p:cNvSpPr>
            <a:spLocks noGrp="1"/>
          </p:cNvSpPr>
          <p:nvPr>
            <p:ph type="ctrTitle"/>
          </p:nvPr>
        </p:nvSpPr>
        <p:spPr>
          <a:xfrm>
            <a:off x="457200" y="1524000"/>
            <a:ext cx="8305800" cy="1981200"/>
          </a:xfrm>
        </p:spPr>
        <p:txBody>
          <a:bodyPr/>
          <a:lstStyle/>
          <a:p>
            <a:r>
              <a:rPr lang="en-US" dirty="0" smtClean="0"/>
              <a:t>The Revolutionary War:</a:t>
            </a:r>
            <a:br>
              <a:rPr lang="en-US" dirty="0" smtClean="0"/>
            </a:br>
            <a:r>
              <a:rPr lang="en-US" dirty="0" smtClean="0"/>
              <a:t>Multi-Genre Report</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600200"/>
          <a:ext cx="8229600" cy="2108200"/>
        </p:xfrm>
        <a:graphic>
          <a:graphicData uri="http://schemas.openxmlformats.org/drawingml/2006/table">
            <a:tbl>
              <a:tblPr firstRow="1" bandRow="1">
                <a:tableStyleId>{93296810-A885-4BE3-A3E7-6D5BEEA58F35}</a:tableStyleId>
              </a:tblPr>
              <a:tblGrid>
                <a:gridCol w="1645920"/>
                <a:gridCol w="1645920"/>
                <a:gridCol w="1645920"/>
                <a:gridCol w="1645920"/>
                <a:gridCol w="1645920"/>
              </a:tblGrid>
              <a:tr h="370840">
                <a:tc>
                  <a:txBody>
                    <a:bodyPr/>
                    <a:lstStyle/>
                    <a:p>
                      <a:r>
                        <a:rPr lang="en-US" dirty="0" smtClean="0"/>
                        <a:t>1760</a:t>
                      </a:r>
                      <a:endParaRPr lang="en-US" dirty="0"/>
                    </a:p>
                  </a:txBody>
                  <a:tcPr/>
                </a:tc>
                <a:tc>
                  <a:txBody>
                    <a:bodyPr/>
                    <a:lstStyle/>
                    <a:p>
                      <a:r>
                        <a:rPr lang="en-US" dirty="0" smtClean="0"/>
                        <a:t>1765</a:t>
                      </a:r>
                      <a:endParaRPr lang="en-US" dirty="0"/>
                    </a:p>
                  </a:txBody>
                  <a:tcPr/>
                </a:tc>
                <a:tc>
                  <a:txBody>
                    <a:bodyPr/>
                    <a:lstStyle/>
                    <a:p>
                      <a:r>
                        <a:rPr lang="en-US" dirty="0" smtClean="0"/>
                        <a:t>1768</a:t>
                      </a:r>
                      <a:endParaRPr lang="en-US" dirty="0"/>
                    </a:p>
                  </a:txBody>
                  <a:tcPr/>
                </a:tc>
                <a:tc>
                  <a:txBody>
                    <a:bodyPr/>
                    <a:lstStyle/>
                    <a:p>
                      <a:r>
                        <a:rPr lang="en-US" dirty="0" smtClean="0"/>
                        <a:t>1770</a:t>
                      </a:r>
                      <a:endParaRPr lang="en-US" dirty="0"/>
                    </a:p>
                  </a:txBody>
                  <a:tcPr/>
                </a:tc>
                <a:tc>
                  <a:txBody>
                    <a:bodyPr/>
                    <a:lstStyle/>
                    <a:p>
                      <a:r>
                        <a:rPr lang="en-US" dirty="0" smtClean="0"/>
                        <a:t>1773</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King George III takes the throne of England</a:t>
                      </a:r>
                      <a:endParaRPr lang="en-US" dirty="0"/>
                    </a:p>
                  </a:txBody>
                  <a:tcPr/>
                </a:tc>
                <a:tc>
                  <a:txBody>
                    <a:bodyPr/>
                    <a:lstStyle/>
                    <a:p>
                      <a:r>
                        <a:rPr lang="en-US" dirty="0" smtClean="0"/>
                        <a:t>The Stamp Act is passed by Parliament</a:t>
                      </a:r>
                      <a:endParaRPr lang="en-US" dirty="0"/>
                    </a:p>
                  </a:txBody>
                  <a:tcPr/>
                </a:tc>
                <a:tc>
                  <a:txBody>
                    <a:bodyPr/>
                    <a:lstStyle/>
                    <a:p>
                      <a:r>
                        <a:rPr lang="en-US" dirty="0" smtClean="0"/>
                        <a:t>October:</a:t>
                      </a:r>
                      <a:r>
                        <a:rPr lang="en-US" baseline="0" dirty="0" smtClean="0"/>
                        <a:t> </a:t>
                      </a:r>
                      <a:r>
                        <a:rPr lang="en-US" dirty="0" smtClean="0"/>
                        <a:t>British troops arrive in Boston to enforce customs laws</a:t>
                      </a:r>
                      <a:endParaRPr lang="en-US" dirty="0"/>
                    </a:p>
                  </a:txBody>
                  <a:tcPr/>
                </a:tc>
                <a:tc>
                  <a:txBody>
                    <a:bodyPr/>
                    <a:lstStyle/>
                    <a:p>
                      <a:r>
                        <a:rPr lang="en-US" dirty="0" smtClean="0"/>
                        <a:t>March:</a:t>
                      </a:r>
                      <a:r>
                        <a:rPr lang="en-US" baseline="0" dirty="0" smtClean="0"/>
                        <a:t> </a:t>
                      </a:r>
                      <a:r>
                        <a:rPr lang="en-US" dirty="0" smtClean="0"/>
                        <a:t>The Boston Massacre</a:t>
                      </a:r>
                      <a:endParaRPr lang="en-US" dirty="0"/>
                    </a:p>
                  </a:txBody>
                  <a:tcPr/>
                </a:tc>
                <a:tc>
                  <a:txBody>
                    <a:bodyPr/>
                    <a:lstStyle/>
                    <a:p>
                      <a:r>
                        <a:rPr lang="en-US" dirty="0" smtClean="0"/>
                        <a:t>December: The Boston Tea Party</a:t>
                      </a:r>
                      <a:endParaRPr lang="en-US" dirty="0"/>
                    </a:p>
                  </a:txBody>
                  <a:tcPr/>
                </a:tc>
              </a:tr>
            </a:tbl>
          </a:graphicData>
        </a:graphic>
      </p:graphicFrame>
      <p:sp>
        <p:nvSpPr>
          <p:cNvPr id="3" name="Title 2"/>
          <p:cNvSpPr>
            <a:spLocks noGrp="1"/>
          </p:cNvSpPr>
          <p:nvPr>
            <p:ph type="title"/>
          </p:nvPr>
        </p:nvSpPr>
        <p:spPr/>
        <p:txBody>
          <a:bodyPr/>
          <a:lstStyle/>
          <a:p>
            <a:r>
              <a:rPr lang="en-US" dirty="0" smtClean="0"/>
              <a:t>Timeline/Timetable</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Timeline/ Timetable continued</a:t>
            </a:r>
            <a:endParaRPr lang="en-US" dirty="0"/>
          </a:p>
        </p:txBody>
      </p:sp>
      <p:graphicFrame>
        <p:nvGraphicFramePr>
          <p:cNvPr id="4" name="Table 3"/>
          <p:cNvGraphicFramePr>
            <a:graphicFrameLocks noGrp="1"/>
          </p:cNvGraphicFramePr>
          <p:nvPr/>
        </p:nvGraphicFramePr>
        <p:xfrm>
          <a:off x="381000" y="1610360"/>
          <a:ext cx="8305800" cy="4759960"/>
        </p:xfrm>
        <a:graphic>
          <a:graphicData uri="http://schemas.openxmlformats.org/drawingml/2006/table">
            <a:tbl>
              <a:tblPr firstRow="1" bandRow="1">
                <a:tableStyleId>{93296810-A885-4BE3-A3E7-6D5BEEA58F35}</a:tableStyleId>
              </a:tblPr>
              <a:tblGrid>
                <a:gridCol w="2076450"/>
                <a:gridCol w="2076450"/>
                <a:gridCol w="2076450"/>
                <a:gridCol w="2076450"/>
              </a:tblGrid>
              <a:tr h="370840">
                <a:tc>
                  <a:txBody>
                    <a:bodyPr/>
                    <a:lstStyle/>
                    <a:p>
                      <a:r>
                        <a:rPr lang="en-US" dirty="0" smtClean="0"/>
                        <a:t>1774</a:t>
                      </a:r>
                      <a:endParaRPr lang="en-US" dirty="0"/>
                    </a:p>
                  </a:txBody>
                  <a:tcPr/>
                </a:tc>
                <a:tc>
                  <a:txBody>
                    <a:bodyPr/>
                    <a:lstStyle/>
                    <a:p>
                      <a:r>
                        <a:rPr lang="en-US" dirty="0" smtClean="0"/>
                        <a:t>1775</a:t>
                      </a:r>
                      <a:endParaRPr lang="en-US" dirty="0"/>
                    </a:p>
                  </a:txBody>
                  <a:tcPr/>
                </a:tc>
                <a:tc>
                  <a:txBody>
                    <a:bodyPr/>
                    <a:lstStyle/>
                    <a:p>
                      <a:r>
                        <a:rPr lang="en-US" dirty="0" smtClean="0"/>
                        <a:t>1776</a:t>
                      </a:r>
                      <a:endParaRPr lang="en-US" dirty="0"/>
                    </a:p>
                  </a:txBody>
                  <a:tcPr/>
                </a:tc>
                <a:tc>
                  <a:txBody>
                    <a:bodyPr/>
                    <a:lstStyle/>
                    <a:p>
                      <a:r>
                        <a:rPr lang="en-US" dirty="0" smtClean="0"/>
                        <a:t>1776</a:t>
                      </a:r>
                      <a:endParaRPr lang="en-US" dirty="0"/>
                    </a:p>
                  </a:txBody>
                  <a:tcPr/>
                </a:tc>
              </a:tr>
              <a:tr h="370840">
                <a:tc>
                  <a:txBody>
                    <a:bodyPr/>
                    <a:lstStyle/>
                    <a:p>
                      <a:r>
                        <a:rPr lang="en-US" dirty="0" smtClean="0"/>
                        <a:t>January: The First Continental Congress meets in Philadelphia</a:t>
                      </a:r>
                      <a:endParaRPr lang="en-US" dirty="0"/>
                    </a:p>
                  </a:txBody>
                  <a:tcPr/>
                </a:tc>
                <a:tc>
                  <a:txBody>
                    <a:bodyPr/>
                    <a:lstStyle/>
                    <a:p>
                      <a:r>
                        <a:rPr lang="en-US" dirty="0" smtClean="0"/>
                        <a:t>April: The Shot heard ‘round the world</a:t>
                      </a:r>
                      <a:endParaRPr lang="en-US" dirty="0"/>
                    </a:p>
                  </a:txBody>
                  <a:tcPr/>
                </a:tc>
                <a:tc>
                  <a:txBody>
                    <a:bodyPr/>
                    <a:lstStyle/>
                    <a:p>
                      <a:r>
                        <a:rPr lang="en-US" dirty="0" smtClean="0"/>
                        <a:t>January: Thomas Paine publishes </a:t>
                      </a:r>
                      <a:r>
                        <a:rPr lang="en-US" i="1" dirty="0" smtClean="0"/>
                        <a:t>Common Sense</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December 26: George Washington crosses the Delaware River</a:t>
                      </a:r>
                    </a:p>
                  </a:txBody>
                  <a:tcPr/>
                </a:tc>
              </a:tr>
              <a:tr h="370840">
                <a:tc>
                  <a:txBody>
                    <a:bodyPr/>
                    <a:lstStyle/>
                    <a:p>
                      <a:endParaRPr lang="en-US" dirty="0"/>
                    </a:p>
                  </a:txBody>
                  <a:tcPr/>
                </a:tc>
                <a:tc>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July 4: Thomas Jefferson’s Declaration of Independence is ratified</a:t>
                      </a:r>
                    </a:p>
                    <a:p>
                      <a:endParaRPr lang="en-US" dirty="0"/>
                    </a:p>
                  </a:txBody>
                  <a:tcPr/>
                </a:tc>
                <a:tc>
                  <a:txBody>
                    <a:bodyPr/>
                    <a:lstStyle/>
                    <a:p>
                      <a:r>
                        <a:rPr lang="en-US" dirty="0" smtClean="0"/>
                        <a:t>December: Congress</a:t>
                      </a:r>
                      <a:r>
                        <a:rPr lang="en-US" baseline="0" dirty="0" smtClean="0"/>
                        <a:t> sends Benjamin Franklin to France to rally for support</a:t>
                      </a:r>
                      <a:endParaRPr lang="en-US" dirty="0"/>
                    </a:p>
                  </a:txBody>
                  <a:tcPr/>
                </a:tc>
              </a:tr>
              <a:tr h="370840">
                <a:tc>
                  <a:txBody>
                    <a:bodyPr/>
                    <a:lstStyle/>
                    <a:p>
                      <a:endParaRPr lang="en-US" dirty="0"/>
                    </a:p>
                  </a:txBody>
                  <a:tcPr/>
                </a:tc>
                <a:tc>
                  <a:txBody>
                    <a:bodyPr/>
                    <a:lstStyle/>
                    <a:p>
                      <a:endParaRPr lang="en-US" dirty="0"/>
                    </a:p>
                  </a:txBody>
                  <a:tcPr/>
                </a:tc>
                <a:tc>
                  <a:txBody>
                    <a:bodyPr/>
                    <a:lstStyle/>
                    <a:p>
                      <a:r>
                        <a:rPr lang="en-US" dirty="0" smtClean="0"/>
                        <a:t>July: British forces arrive in the New York harbor to crush the rebellion</a:t>
                      </a:r>
                      <a:endParaRPr lang="en-US" dirty="0"/>
                    </a:p>
                  </a:txBody>
                  <a:tcPr/>
                </a:tc>
                <a:tc>
                  <a:txBody>
                    <a:bodyPr/>
                    <a:lstStyle/>
                    <a:p>
                      <a:endParaRPr lang="en-US"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524000"/>
          <a:ext cx="8229600" cy="3845560"/>
        </p:xfrm>
        <a:graphic>
          <a:graphicData uri="http://schemas.openxmlformats.org/drawingml/2006/table">
            <a:tbl>
              <a:tblPr firstRow="1" bandRow="1">
                <a:tableStyleId>{93296810-A885-4BE3-A3E7-6D5BEEA58F35}</a:tableStyleId>
              </a:tblPr>
              <a:tblGrid>
                <a:gridCol w="1645920"/>
                <a:gridCol w="1645920"/>
                <a:gridCol w="1645920"/>
                <a:gridCol w="1645920"/>
                <a:gridCol w="1645920"/>
              </a:tblGrid>
              <a:tr h="370840">
                <a:tc>
                  <a:txBody>
                    <a:bodyPr/>
                    <a:lstStyle/>
                    <a:p>
                      <a:r>
                        <a:rPr lang="en-US" dirty="0" smtClean="0"/>
                        <a:t>1777</a:t>
                      </a:r>
                      <a:endParaRPr lang="en-US" dirty="0"/>
                    </a:p>
                  </a:txBody>
                  <a:tcPr/>
                </a:tc>
                <a:tc>
                  <a:txBody>
                    <a:bodyPr/>
                    <a:lstStyle/>
                    <a:p>
                      <a:r>
                        <a:rPr lang="en-US" dirty="0" smtClean="0"/>
                        <a:t>1778</a:t>
                      </a:r>
                      <a:endParaRPr lang="en-US" dirty="0"/>
                    </a:p>
                  </a:txBody>
                  <a:tcPr/>
                </a:tc>
                <a:tc>
                  <a:txBody>
                    <a:bodyPr/>
                    <a:lstStyle/>
                    <a:p>
                      <a:r>
                        <a:rPr lang="en-US" dirty="0" smtClean="0"/>
                        <a:t>1780</a:t>
                      </a:r>
                      <a:endParaRPr lang="en-US" dirty="0"/>
                    </a:p>
                  </a:txBody>
                  <a:tcPr/>
                </a:tc>
                <a:tc>
                  <a:txBody>
                    <a:bodyPr/>
                    <a:lstStyle/>
                    <a:p>
                      <a:r>
                        <a:rPr lang="en-US" dirty="0" smtClean="0"/>
                        <a:t>1781</a:t>
                      </a:r>
                      <a:endParaRPr lang="en-US" dirty="0"/>
                    </a:p>
                  </a:txBody>
                  <a:tcPr/>
                </a:tc>
                <a:tc>
                  <a:txBody>
                    <a:bodyPr/>
                    <a:lstStyle/>
                    <a:p>
                      <a:r>
                        <a:rPr lang="en-US" dirty="0" smtClean="0"/>
                        <a:t>1783</a:t>
                      </a:r>
                      <a:endParaRPr lang="en-US" dirty="0"/>
                    </a:p>
                  </a:txBody>
                  <a:tcPr/>
                </a:tc>
              </a:tr>
              <a:tr h="370840">
                <a:tc>
                  <a:txBody>
                    <a:bodyPr/>
                    <a:lstStyle/>
                    <a:p>
                      <a:r>
                        <a:rPr lang="en-US" dirty="0" smtClean="0"/>
                        <a:t>July: The British</a:t>
                      </a:r>
                      <a:r>
                        <a:rPr lang="en-US" baseline="0" dirty="0" smtClean="0"/>
                        <a:t> take Fort Ticonderoga</a:t>
                      </a:r>
                      <a:endParaRPr lang="en-US" dirty="0"/>
                    </a:p>
                  </a:txBody>
                  <a:tcPr/>
                </a:tc>
                <a:tc>
                  <a:txBody>
                    <a:bodyPr/>
                    <a:lstStyle/>
                    <a:p>
                      <a:r>
                        <a:rPr lang="en-US" dirty="0" smtClean="0"/>
                        <a:t>February: France signs a treaty</a:t>
                      </a:r>
                      <a:r>
                        <a:rPr lang="en-US" baseline="0" dirty="0" smtClean="0"/>
                        <a:t> with the United States</a:t>
                      </a:r>
                      <a:endParaRPr lang="en-US" dirty="0"/>
                    </a:p>
                  </a:txBody>
                  <a:tcPr/>
                </a:tc>
                <a:tc>
                  <a:txBody>
                    <a:bodyPr/>
                    <a:lstStyle/>
                    <a:p>
                      <a:r>
                        <a:rPr lang="en-US" dirty="0" smtClean="0"/>
                        <a:t>The British attack Charleston,</a:t>
                      </a:r>
                      <a:r>
                        <a:rPr lang="en-US" baseline="0" dirty="0" smtClean="0"/>
                        <a:t> South Carolina and take the city</a:t>
                      </a:r>
                      <a:endParaRPr lang="en-US" dirty="0"/>
                    </a:p>
                  </a:txBody>
                  <a:tcPr/>
                </a:tc>
                <a:tc>
                  <a:txBody>
                    <a:bodyPr/>
                    <a:lstStyle/>
                    <a:p>
                      <a:r>
                        <a:rPr lang="en-US" dirty="0" smtClean="0"/>
                        <a:t>October: American and French forces trap Lord Cornwallis at Yorktown,</a:t>
                      </a:r>
                      <a:r>
                        <a:rPr lang="en-US" baseline="0" dirty="0" smtClean="0"/>
                        <a:t> Virginia and he surrenders</a:t>
                      </a:r>
                      <a:endParaRPr lang="en-US" dirty="0"/>
                    </a:p>
                  </a:txBody>
                  <a:tcPr/>
                </a:tc>
                <a:tc>
                  <a:txBody>
                    <a:bodyPr/>
                    <a:lstStyle/>
                    <a:p>
                      <a:r>
                        <a:rPr lang="en-US" dirty="0" smtClean="0"/>
                        <a:t>September: A</a:t>
                      </a:r>
                      <a:r>
                        <a:rPr lang="en-US" baseline="0" dirty="0" smtClean="0"/>
                        <a:t> peace treaty is signed between Great Britain and the United States</a:t>
                      </a:r>
                      <a:endParaRPr lang="en-US" dirty="0"/>
                    </a:p>
                  </a:txBody>
                  <a:tcPr/>
                </a:tc>
              </a:tr>
              <a:tr h="370840">
                <a:tc>
                  <a:txBody>
                    <a:bodyPr/>
                    <a:lstStyle/>
                    <a:p>
                      <a:r>
                        <a:rPr lang="en-US" dirty="0" smtClean="0"/>
                        <a:t>October 17</a:t>
                      </a:r>
                      <a:r>
                        <a:rPr lang="en-US" baseline="0" dirty="0" smtClean="0"/>
                        <a:t>: Americans capture Saratoga</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r>
            </a:tbl>
          </a:graphicData>
        </a:graphic>
      </p:graphicFrame>
      <p:sp>
        <p:nvSpPr>
          <p:cNvPr id="3" name="Title 2"/>
          <p:cNvSpPr>
            <a:spLocks noGrp="1"/>
          </p:cNvSpPr>
          <p:nvPr>
            <p:ph type="title"/>
          </p:nvPr>
        </p:nvSpPr>
        <p:spPr/>
        <p:txBody>
          <a:bodyPr/>
          <a:lstStyle/>
          <a:p>
            <a:r>
              <a:rPr lang="en-US" dirty="0" smtClean="0"/>
              <a:t>Timeline/Timetable continued</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Birth Certificate</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219200" y="1447800"/>
            <a:ext cx="6809928" cy="5060745"/>
          </a:xfrm>
          <a:prstGeom prst="rect">
            <a:avLst/>
          </a:prstGeom>
          <a:noFill/>
          <a:ln w="9525">
            <a:noFill/>
            <a:miter lim="800000"/>
            <a:headEnd/>
            <a:tailEnd/>
          </a:ln>
        </p:spPr>
      </p:pic>
      <p:pic>
        <p:nvPicPr>
          <p:cNvPr id="5" name="Picture 4" descr="americanrevolution.jpg"/>
          <p:cNvPicPr>
            <a:picLocks noChangeAspect="1"/>
          </p:cNvPicPr>
          <p:nvPr/>
        </p:nvPicPr>
        <p:blipFill>
          <a:blip r:embed="rId3" cstate="print"/>
          <a:srcRect r="55315" b="50777"/>
          <a:stretch>
            <a:fillRect/>
          </a:stretch>
        </p:blipFill>
        <p:spPr>
          <a:xfrm>
            <a:off x="5410200" y="5029200"/>
            <a:ext cx="1981200" cy="1001088"/>
          </a:xfrm>
          <a:prstGeom prst="rect">
            <a:avLst/>
          </a:prstGeom>
        </p:spPr>
      </p:pic>
      <p:sp>
        <p:nvSpPr>
          <p:cNvPr id="6" name="TextBox 5"/>
          <p:cNvSpPr txBox="1"/>
          <p:nvPr/>
        </p:nvSpPr>
        <p:spPr>
          <a:xfrm>
            <a:off x="4191000" y="3166646"/>
            <a:ext cx="3657600" cy="338554"/>
          </a:xfrm>
          <a:prstGeom prst="rect">
            <a:avLst/>
          </a:prstGeom>
          <a:noFill/>
        </p:spPr>
        <p:txBody>
          <a:bodyPr wrap="square" rtlCol="0">
            <a:spAutoFit/>
          </a:bodyPr>
          <a:lstStyle/>
          <a:p>
            <a:r>
              <a:rPr lang="en-US" sz="1600" dirty="0" smtClean="0">
                <a:solidFill>
                  <a:srgbClr val="FF0000"/>
                </a:solidFill>
              </a:rPr>
              <a:t>The United States of America</a:t>
            </a:r>
            <a:endParaRPr lang="en-US" sz="1600" dirty="0">
              <a:solidFill>
                <a:srgbClr val="FF0000"/>
              </a:solidFill>
            </a:endParaRPr>
          </a:p>
        </p:txBody>
      </p:sp>
      <p:sp>
        <p:nvSpPr>
          <p:cNvPr id="7" name="TextBox 6"/>
          <p:cNvSpPr txBox="1"/>
          <p:nvPr/>
        </p:nvSpPr>
        <p:spPr>
          <a:xfrm>
            <a:off x="4191000" y="3581400"/>
            <a:ext cx="1524000" cy="338554"/>
          </a:xfrm>
          <a:prstGeom prst="rect">
            <a:avLst/>
          </a:prstGeom>
          <a:noFill/>
        </p:spPr>
        <p:txBody>
          <a:bodyPr wrap="square" rtlCol="0">
            <a:spAutoFit/>
          </a:bodyPr>
          <a:lstStyle/>
          <a:p>
            <a:r>
              <a:rPr lang="en-US" sz="1600" dirty="0" smtClean="0">
                <a:solidFill>
                  <a:srgbClr val="FF0000"/>
                </a:solidFill>
              </a:rPr>
              <a:t>July 4, 1776</a:t>
            </a:r>
            <a:endParaRPr lang="en-US" sz="1600" dirty="0">
              <a:solidFill>
                <a:srgbClr val="FF0000"/>
              </a:solidFill>
            </a:endParaRPr>
          </a:p>
        </p:txBody>
      </p:sp>
      <p:sp>
        <p:nvSpPr>
          <p:cNvPr id="8" name="TextBox 7"/>
          <p:cNvSpPr txBox="1"/>
          <p:nvPr/>
        </p:nvSpPr>
        <p:spPr>
          <a:xfrm>
            <a:off x="4267200" y="4614446"/>
            <a:ext cx="1905000" cy="338554"/>
          </a:xfrm>
          <a:prstGeom prst="rect">
            <a:avLst/>
          </a:prstGeom>
          <a:noFill/>
        </p:spPr>
        <p:txBody>
          <a:bodyPr wrap="square" rtlCol="0">
            <a:spAutoFit/>
          </a:bodyPr>
          <a:lstStyle/>
          <a:p>
            <a:r>
              <a:rPr lang="en-US" sz="1600" dirty="0" smtClean="0">
                <a:solidFill>
                  <a:srgbClr val="FF0000"/>
                </a:solidFill>
              </a:rPr>
              <a:t>The East Coast</a:t>
            </a:r>
            <a:endParaRPr lang="en-US" sz="1600" dirty="0">
              <a:solidFill>
                <a:srgbClr val="FF0000"/>
              </a:solidFill>
            </a:endParaRPr>
          </a:p>
        </p:txBody>
      </p:sp>
      <p:sp>
        <p:nvSpPr>
          <p:cNvPr id="9" name="TextBox 8"/>
          <p:cNvSpPr txBox="1"/>
          <p:nvPr/>
        </p:nvSpPr>
        <p:spPr>
          <a:xfrm>
            <a:off x="4267200" y="4081046"/>
            <a:ext cx="1905000" cy="338554"/>
          </a:xfrm>
          <a:prstGeom prst="rect">
            <a:avLst/>
          </a:prstGeom>
          <a:noFill/>
        </p:spPr>
        <p:txBody>
          <a:bodyPr wrap="square" rtlCol="0">
            <a:spAutoFit/>
          </a:bodyPr>
          <a:lstStyle/>
          <a:p>
            <a:r>
              <a:rPr lang="en-US" sz="1600" dirty="0" smtClean="0">
                <a:solidFill>
                  <a:srgbClr val="FF0000"/>
                </a:solidFill>
              </a:rPr>
              <a:t>13 States</a:t>
            </a:r>
            <a:endParaRPr lang="en-US" sz="1600"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04800"/>
            <a:ext cx="8229600" cy="762000"/>
          </a:xfrm>
        </p:spPr>
        <p:txBody>
          <a:bodyPr/>
          <a:lstStyle/>
          <a:p>
            <a:r>
              <a:rPr lang="en-US" dirty="0" smtClean="0"/>
              <a:t>Top Ten List</a:t>
            </a:r>
            <a:endParaRPr lang="en-US" dirty="0"/>
          </a:p>
        </p:txBody>
      </p:sp>
      <p:graphicFrame>
        <p:nvGraphicFramePr>
          <p:cNvPr id="6" name="Content Placeholder 5"/>
          <p:cNvGraphicFramePr>
            <a:graphicFrameLocks noGrp="1"/>
          </p:cNvGraphicFramePr>
          <p:nvPr>
            <p:ph idx="1"/>
          </p:nvPr>
        </p:nvGraphicFramePr>
        <p:xfrm>
          <a:off x="457200" y="1143000"/>
          <a:ext cx="8229600" cy="5303520"/>
        </p:xfrm>
        <a:graphic>
          <a:graphicData uri="http://schemas.openxmlformats.org/drawingml/2006/table">
            <a:tbl>
              <a:tblPr firstRow="1" bandRow="1">
                <a:tableStyleId>{93296810-A885-4BE3-A3E7-6D5BEEA58F35}</a:tableStyleId>
              </a:tblPr>
              <a:tblGrid>
                <a:gridCol w="4114800"/>
                <a:gridCol w="4114800"/>
              </a:tblGrid>
              <a:tr h="370840">
                <a:tc>
                  <a:txBody>
                    <a:bodyPr/>
                    <a:lstStyle/>
                    <a:p>
                      <a:r>
                        <a:rPr lang="en-US" dirty="0" smtClean="0">
                          <a:solidFill>
                            <a:schemeClr val="bg1"/>
                          </a:solidFill>
                        </a:rPr>
                        <a:t>1</a:t>
                      </a:r>
                      <a:endParaRPr lang="en-US" dirty="0">
                        <a:solidFill>
                          <a:schemeClr val="bg1"/>
                        </a:solidFill>
                      </a:endParaRPr>
                    </a:p>
                  </a:txBody>
                  <a:tcPr>
                    <a:solidFill>
                      <a:srgbClr val="FF0000"/>
                    </a:solidFill>
                  </a:tcPr>
                </a:tc>
                <a:tc>
                  <a:txBody>
                    <a:bodyPr/>
                    <a:lstStyle/>
                    <a:p>
                      <a:r>
                        <a:rPr lang="en-US" sz="1800" b="0" dirty="0" smtClean="0">
                          <a:solidFill>
                            <a:schemeClr val="bg1"/>
                          </a:solidFill>
                        </a:rPr>
                        <a:t>Benjamin</a:t>
                      </a:r>
                      <a:r>
                        <a:rPr lang="en-US" sz="1800" b="0" baseline="0" dirty="0" smtClean="0">
                          <a:solidFill>
                            <a:schemeClr val="bg1"/>
                          </a:solidFill>
                        </a:rPr>
                        <a:t> Franklin wrote the first Declaration of Independence, delegates at the First Continental Congress did not approve and the version written by Thomas Jefferson with edits by Benjamin Franklin was ratified in 1776.</a:t>
                      </a:r>
                      <a:endParaRPr lang="en-US" sz="1800" b="0" dirty="0">
                        <a:solidFill>
                          <a:schemeClr val="bg1"/>
                        </a:solidFill>
                      </a:endParaRPr>
                    </a:p>
                  </a:txBody>
                  <a:tcPr>
                    <a:solidFill>
                      <a:srgbClr val="FF0000"/>
                    </a:solidFill>
                  </a:tcPr>
                </a:tc>
              </a:tr>
              <a:tr h="370840">
                <a:tc>
                  <a:txBody>
                    <a:bodyPr/>
                    <a:lstStyle/>
                    <a:p>
                      <a:r>
                        <a:rPr lang="en-US" b="1" dirty="0" smtClean="0"/>
                        <a:t>2</a:t>
                      </a:r>
                      <a:endParaRPr lang="en-US" b="1" dirty="0"/>
                    </a:p>
                  </a:txBody>
                  <a:tcPr>
                    <a:solidFill>
                      <a:schemeClr val="tx2"/>
                    </a:solidFill>
                  </a:tcPr>
                </a:tc>
                <a:tc>
                  <a:txBody>
                    <a:bodyPr/>
                    <a:lstStyle/>
                    <a:p>
                      <a:r>
                        <a:rPr lang="en-US" dirty="0" smtClean="0"/>
                        <a:t>There were two Boston Tea Parties. The first was </a:t>
                      </a:r>
                      <a:r>
                        <a:rPr lang="en-US" baseline="0" dirty="0" smtClean="0"/>
                        <a:t>on December 16, 1773 and imposter Bostonians had one of their own on March 17, 1774. In total it cost the British about $3 million in terms of money today.</a:t>
                      </a:r>
                      <a:endParaRPr lang="en-US" dirty="0"/>
                    </a:p>
                  </a:txBody>
                  <a:tcPr>
                    <a:solidFill>
                      <a:schemeClr val="tx2"/>
                    </a:solidFill>
                  </a:tcPr>
                </a:tc>
              </a:tr>
              <a:tr h="370840">
                <a:tc>
                  <a:txBody>
                    <a:bodyPr/>
                    <a:lstStyle/>
                    <a:p>
                      <a:r>
                        <a:rPr lang="en-US" b="1" dirty="0" smtClean="0"/>
                        <a:t>3</a:t>
                      </a:r>
                      <a:endParaRPr lang="en-US" b="1" dirty="0"/>
                    </a:p>
                  </a:txBody>
                  <a:tcPr>
                    <a:solidFill>
                      <a:srgbClr val="002060"/>
                    </a:solidFill>
                  </a:tcPr>
                </a:tc>
                <a:tc>
                  <a:txBody>
                    <a:bodyPr/>
                    <a:lstStyle/>
                    <a:p>
                      <a:r>
                        <a:rPr lang="en-US" dirty="0" smtClean="0"/>
                        <a:t>John Adams along with Joshua Quincy were lawyers to</a:t>
                      </a:r>
                      <a:r>
                        <a:rPr lang="en-US" baseline="0" dirty="0" smtClean="0"/>
                        <a:t> defend the soldiers of the Boston Massacre, all but 2 were acquitted.</a:t>
                      </a:r>
                      <a:endParaRPr lang="en-US" dirty="0"/>
                    </a:p>
                  </a:txBody>
                  <a:tcPr>
                    <a:solidFill>
                      <a:srgbClr val="002060"/>
                    </a:solidFill>
                  </a:tcPr>
                </a:tc>
              </a:tr>
              <a:tr h="370840">
                <a:tc>
                  <a:txBody>
                    <a:bodyPr/>
                    <a:lstStyle/>
                    <a:p>
                      <a:r>
                        <a:rPr lang="en-US" b="1" dirty="0" smtClean="0"/>
                        <a:t>4</a:t>
                      </a:r>
                      <a:endParaRPr lang="en-US" b="1" dirty="0"/>
                    </a:p>
                  </a:txBody>
                  <a:tcPr>
                    <a:solidFill>
                      <a:srgbClr val="FF0000"/>
                    </a:solidFill>
                  </a:tcPr>
                </a:tc>
                <a:tc>
                  <a:txBody>
                    <a:bodyPr/>
                    <a:lstStyle/>
                    <a:p>
                      <a:r>
                        <a:rPr lang="en-US" dirty="0" smtClean="0"/>
                        <a:t>The first submarine attack took place on in</a:t>
                      </a:r>
                      <a:r>
                        <a:rPr lang="en-US" baseline="0" dirty="0" smtClean="0"/>
                        <a:t> a New York harbor in 1776.</a:t>
                      </a:r>
                      <a:endParaRPr lang="en-US" dirty="0"/>
                    </a:p>
                  </a:txBody>
                  <a:tcPr>
                    <a:solidFill>
                      <a:srgbClr val="FF0000"/>
                    </a:solidFill>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524000"/>
          <a:ext cx="8229600" cy="365760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solidFill>
                            <a:schemeClr val="bg1"/>
                          </a:solidFill>
                        </a:rPr>
                        <a:t>5</a:t>
                      </a:r>
                      <a:endParaRPr lang="en-US" dirty="0">
                        <a:solidFill>
                          <a:schemeClr val="bg1"/>
                        </a:solidFill>
                      </a:endParaRPr>
                    </a:p>
                  </a:txBody>
                  <a:tcPr>
                    <a:solidFill>
                      <a:schemeClr val="tx1"/>
                    </a:solidFill>
                  </a:tcPr>
                </a:tc>
                <a:tc>
                  <a:txBody>
                    <a:bodyPr/>
                    <a:lstStyle/>
                    <a:p>
                      <a:r>
                        <a:rPr lang="en-US" b="0" dirty="0" smtClean="0">
                          <a:solidFill>
                            <a:schemeClr val="bg1"/>
                          </a:solidFill>
                        </a:rPr>
                        <a:t>Women</a:t>
                      </a:r>
                      <a:r>
                        <a:rPr lang="en-US" b="0" baseline="0" dirty="0" smtClean="0">
                          <a:solidFill>
                            <a:schemeClr val="bg1"/>
                          </a:solidFill>
                        </a:rPr>
                        <a:t> were involved in the Continental Army as cooks, nurses, and even in combat.</a:t>
                      </a:r>
                      <a:endParaRPr lang="en-US" b="0" dirty="0">
                        <a:solidFill>
                          <a:schemeClr val="bg1"/>
                        </a:solidFill>
                      </a:endParaRPr>
                    </a:p>
                  </a:txBody>
                  <a:tcPr>
                    <a:solidFill>
                      <a:schemeClr val="tx1"/>
                    </a:solidFill>
                  </a:tcPr>
                </a:tc>
              </a:tr>
              <a:tr h="370840">
                <a:tc>
                  <a:txBody>
                    <a:bodyPr/>
                    <a:lstStyle/>
                    <a:p>
                      <a:r>
                        <a:rPr lang="en-US" b="1" dirty="0" smtClean="0"/>
                        <a:t>6</a:t>
                      </a:r>
                      <a:endParaRPr lang="en-US" b="1" dirty="0"/>
                    </a:p>
                  </a:txBody>
                  <a:tcPr>
                    <a:solidFill>
                      <a:srgbClr val="002060"/>
                    </a:solidFill>
                  </a:tcPr>
                </a:tc>
                <a:tc>
                  <a:txBody>
                    <a:bodyPr/>
                    <a:lstStyle/>
                    <a:p>
                      <a:r>
                        <a:rPr lang="en-US" dirty="0" smtClean="0">
                          <a:solidFill>
                            <a:schemeClr val="bg1"/>
                          </a:solidFill>
                        </a:rPr>
                        <a:t>About one-third of the colonists supported King George III</a:t>
                      </a:r>
                      <a:r>
                        <a:rPr lang="en-US" baseline="0" dirty="0" smtClean="0">
                          <a:solidFill>
                            <a:schemeClr val="bg1"/>
                          </a:solidFill>
                        </a:rPr>
                        <a:t> and called themselves the Loyalists.</a:t>
                      </a:r>
                      <a:endParaRPr lang="en-US" dirty="0">
                        <a:solidFill>
                          <a:schemeClr val="bg1"/>
                        </a:solidFill>
                      </a:endParaRPr>
                    </a:p>
                  </a:txBody>
                  <a:tcPr>
                    <a:solidFill>
                      <a:srgbClr val="002060"/>
                    </a:solidFill>
                  </a:tcPr>
                </a:tc>
              </a:tr>
              <a:tr h="370840">
                <a:tc>
                  <a:txBody>
                    <a:bodyPr/>
                    <a:lstStyle/>
                    <a:p>
                      <a:r>
                        <a:rPr lang="en-US" b="1" dirty="0" smtClean="0"/>
                        <a:t>7</a:t>
                      </a:r>
                      <a:endParaRPr lang="en-US" b="1" dirty="0"/>
                    </a:p>
                  </a:txBody>
                  <a:tcPr>
                    <a:solidFill>
                      <a:srgbClr val="FF0000"/>
                    </a:solidFill>
                  </a:tcPr>
                </a:tc>
                <a:tc>
                  <a:txBody>
                    <a:bodyPr/>
                    <a:lstStyle/>
                    <a:p>
                      <a:r>
                        <a:rPr lang="en-US" dirty="0" smtClean="0">
                          <a:solidFill>
                            <a:schemeClr val="bg1"/>
                          </a:solidFill>
                        </a:rPr>
                        <a:t>George Washington</a:t>
                      </a:r>
                      <a:r>
                        <a:rPr lang="en-US" baseline="0" dirty="0" smtClean="0">
                          <a:solidFill>
                            <a:schemeClr val="bg1"/>
                          </a:solidFill>
                        </a:rPr>
                        <a:t> did not receive pay for his service in the military.</a:t>
                      </a:r>
                      <a:endParaRPr lang="en-US" dirty="0">
                        <a:solidFill>
                          <a:schemeClr val="bg1"/>
                        </a:solidFill>
                      </a:endParaRPr>
                    </a:p>
                  </a:txBody>
                  <a:tcPr>
                    <a:solidFill>
                      <a:srgbClr val="FF0000"/>
                    </a:solidFill>
                  </a:tcPr>
                </a:tc>
              </a:tr>
              <a:tr h="370840">
                <a:tc>
                  <a:txBody>
                    <a:bodyPr/>
                    <a:lstStyle/>
                    <a:p>
                      <a:r>
                        <a:rPr lang="en-US" b="1" dirty="0" smtClean="0"/>
                        <a:t>8</a:t>
                      </a:r>
                      <a:endParaRPr lang="en-US" b="1" dirty="0"/>
                    </a:p>
                  </a:txBody>
                  <a:tcPr>
                    <a:solidFill>
                      <a:schemeClr val="tx1"/>
                    </a:solidFill>
                  </a:tcPr>
                </a:tc>
                <a:tc>
                  <a:txBody>
                    <a:bodyPr/>
                    <a:lstStyle/>
                    <a:p>
                      <a:r>
                        <a:rPr lang="en-US" dirty="0" smtClean="0"/>
                        <a:t>George Washington was the best spy master in history. Throug</a:t>
                      </a:r>
                      <a:r>
                        <a:rPr lang="en-US" baseline="0" dirty="0" smtClean="0"/>
                        <a:t>h double agents he leaked untrue reports about his army’s strength.</a:t>
                      </a:r>
                      <a:endParaRPr lang="en-US" dirty="0"/>
                    </a:p>
                  </a:txBody>
                  <a:tcPr>
                    <a:solidFill>
                      <a:schemeClr val="tx1"/>
                    </a:solidFill>
                  </a:tcPr>
                </a:tc>
              </a:tr>
            </a:tbl>
          </a:graphicData>
        </a:graphic>
      </p:graphicFrame>
      <p:sp>
        <p:nvSpPr>
          <p:cNvPr id="3" name="Title 2"/>
          <p:cNvSpPr>
            <a:spLocks noGrp="1"/>
          </p:cNvSpPr>
          <p:nvPr>
            <p:ph type="title"/>
          </p:nvPr>
        </p:nvSpPr>
        <p:spPr>
          <a:xfrm>
            <a:off x="457200" y="228600"/>
            <a:ext cx="8229600" cy="838200"/>
          </a:xfrm>
        </p:spPr>
        <p:txBody>
          <a:bodyPr/>
          <a:lstStyle/>
          <a:p>
            <a:r>
              <a:rPr lang="en-US" dirty="0" smtClean="0"/>
              <a:t>Top Ten List continued</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524000"/>
          <a:ext cx="8229600" cy="182880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solidFill>
                            <a:schemeClr val="bg1"/>
                          </a:solidFill>
                        </a:rPr>
                        <a:t>9</a:t>
                      </a:r>
                      <a:endParaRPr lang="en-US" dirty="0">
                        <a:solidFill>
                          <a:schemeClr val="bg1"/>
                        </a:solidFill>
                      </a:endParaRPr>
                    </a:p>
                  </a:txBody>
                  <a:tcPr>
                    <a:solidFill>
                      <a:srgbClr val="002060"/>
                    </a:solidFill>
                  </a:tcPr>
                </a:tc>
                <a:tc>
                  <a:txBody>
                    <a:bodyPr/>
                    <a:lstStyle/>
                    <a:p>
                      <a:r>
                        <a:rPr lang="en-US" b="0" dirty="0" smtClean="0">
                          <a:solidFill>
                            <a:schemeClr val="bg1"/>
                          </a:solidFill>
                        </a:rPr>
                        <a:t>British</a:t>
                      </a:r>
                      <a:r>
                        <a:rPr lang="en-US" b="0" baseline="0" dirty="0" smtClean="0">
                          <a:solidFill>
                            <a:schemeClr val="bg1"/>
                          </a:solidFill>
                        </a:rPr>
                        <a:t> soldiers were called Red Coats because of the color of their uniforms.</a:t>
                      </a:r>
                      <a:endParaRPr lang="en-US" b="0" dirty="0">
                        <a:solidFill>
                          <a:schemeClr val="bg1"/>
                        </a:solidFill>
                      </a:endParaRPr>
                    </a:p>
                  </a:txBody>
                  <a:tcPr>
                    <a:solidFill>
                      <a:srgbClr val="002060"/>
                    </a:solidFill>
                  </a:tcPr>
                </a:tc>
              </a:tr>
              <a:tr h="370840">
                <a:tc>
                  <a:txBody>
                    <a:bodyPr/>
                    <a:lstStyle/>
                    <a:p>
                      <a:r>
                        <a:rPr lang="en-US" b="1" dirty="0" smtClean="0"/>
                        <a:t>10</a:t>
                      </a:r>
                      <a:endParaRPr lang="en-US" b="1" dirty="0"/>
                    </a:p>
                  </a:txBody>
                  <a:tcPr>
                    <a:solidFill>
                      <a:srgbClr val="FF0000"/>
                    </a:solidFill>
                  </a:tcPr>
                </a:tc>
                <a:tc>
                  <a:txBody>
                    <a:bodyPr/>
                    <a:lstStyle/>
                    <a:p>
                      <a:r>
                        <a:rPr lang="en-US" dirty="0" smtClean="0"/>
                        <a:t>Soldiers</a:t>
                      </a:r>
                      <a:r>
                        <a:rPr lang="en-US" baseline="0" dirty="0" smtClean="0"/>
                        <a:t> on the side of the United States were called Minute Men because they were to be ready to fight at a minutes notice.</a:t>
                      </a:r>
                      <a:endParaRPr lang="en-US" dirty="0"/>
                    </a:p>
                  </a:txBody>
                  <a:tcPr>
                    <a:solidFill>
                      <a:srgbClr val="FF0000"/>
                    </a:solidFill>
                  </a:tcPr>
                </a:tc>
              </a:tr>
            </a:tbl>
          </a:graphicData>
        </a:graphic>
      </p:graphicFrame>
      <p:sp>
        <p:nvSpPr>
          <p:cNvPr id="3" name="Title 2"/>
          <p:cNvSpPr>
            <a:spLocks noGrp="1"/>
          </p:cNvSpPr>
          <p:nvPr>
            <p:ph type="title"/>
          </p:nvPr>
        </p:nvSpPr>
        <p:spPr/>
        <p:txBody>
          <a:bodyPr/>
          <a:lstStyle/>
          <a:p>
            <a:r>
              <a:rPr lang="en-US" dirty="0" smtClean="0"/>
              <a:t>Top Ten List continued</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archment.jpg"/>
          <p:cNvPicPr>
            <a:picLocks noChangeAspect="1"/>
          </p:cNvPicPr>
          <p:nvPr/>
        </p:nvPicPr>
        <p:blipFill>
          <a:blip r:embed="rId2" cstate="print"/>
          <a:stretch>
            <a:fillRect/>
          </a:stretch>
        </p:blipFill>
        <p:spPr>
          <a:xfrm>
            <a:off x="1066800" y="1371600"/>
            <a:ext cx="6343650" cy="5074920"/>
          </a:xfrm>
          <a:prstGeom prst="rect">
            <a:avLst/>
          </a:prstGeom>
        </p:spPr>
      </p:pic>
      <p:sp>
        <p:nvSpPr>
          <p:cNvPr id="3" name="Title 2"/>
          <p:cNvSpPr>
            <a:spLocks noGrp="1"/>
          </p:cNvSpPr>
          <p:nvPr>
            <p:ph type="title"/>
          </p:nvPr>
        </p:nvSpPr>
        <p:spPr/>
        <p:txBody>
          <a:bodyPr/>
          <a:lstStyle/>
          <a:p>
            <a:r>
              <a:rPr lang="en-US" dirty="0" smtClean="0"/>
              <a:t>To Do List of a Minute Man</a:t>
            </a:r>
            <a:endParaRPr lang="en-US" dirty="0"/>
          </a:p>
        </p:txBody>
      </p:sp>
      <p:sp>
        <p:nvSpPr>
          <p:cNvPr id="6" name="TextBox 5"/>
          <p:cNvSpPr txBox="1"/>
          <p:nvPr/>
        </p:nvSpPr>
        <p:spPr>
          <a:xfrm>
            <a:off x="1600200" y="1676400"/>
            <a:ext cx="5410200" cy="4524315"/>
          </a:xfrm>
          <a:prstGeom prst="rect">
            <a:avLst/>
          </a:prstGeom>
          <a:noFill/>
        </p:spPr>
        <p:txBody>
          <a:bodyPr wrap="square" rtlCol="0">
            <a:spAutoFit/>
          </a:bodyPr>
          <a:lstStyle/>
          <a:p>
            <a:r>
              <a:rPr lang="en-US" sz="3200" dirty="0" smtClean="0">
                <a:solidFill>
                  <a:schemeClr val="bg1"/>
                </a:solidFill>
                <a:latin typeface="Informal Roman" pitchFamily="66" charset="0"/>
              </a:rPr>
              <a:t>Harvest and tend to the crop in the field</a:t>
            </a:r>
          </a:p>
          <a:p>
            <a:r>
              <a:rPr lang="en-US" sz="3200" dirty="0" smtClean="0">
                <a:solidFill>
                  <a:schemeClr val="bg1"/>
                </a:solidFill>
                <a:latin typeface="Informal Roman" pitchFamily="66" charset="0"/>
              </a:rPr>
              <a:t>Feed and take care of the animals on the farm</a:t>
            </a:r>
          </a:p>
          <a:p>
            <a:r>
              <a:rPr lang="en-US" sz="3200" dirty="0" smtClean="0">
                <a:solidFill>
                  <a:schemeClr val="bg1"/>
                </a:solidFill>
                <a:latin typeface="Informal Roman" pitchFamily="66" charset="0"/>
              </a:rPr>
              <a:t>Chop firewood</a:t>
            </a:r>
          </a:p>
          <a:p>
            <a:r>
              <a:rPr lang="en-US" sz="3200" dirty="0" smtClean="0">
                <a:solidFill>
                  <a:schemeClr val="bg1"/>
                </a:solidFill>
                <a:latin typeface="Informal Roman" pitchFamily="66" charset="0"/>
              </a:rPr>
              <a:t>Go to town to find out the latest news</a:t>
            </a:r>
          </a:p>
          <a:p>
            <a:r>
              <a:rPr lang="en-US" sz="3200" dirty="0" smtClean="0">
                <a:solidFill>
                  <a:schemeClr val="bg1"/>
                </a:solidFill>
                <a:latin typeface="Informal Roman" pitchFamily="66" charset="0"/>
              </a:rPr>
              <a:t>Be ready to fight at a moments notice!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Newspaper Article</a:t>
            </a:r>
            <a:endParaRPr lang="en-US" dirty="0"/>
          </a:p>
        </p:txBody>
      </p:sp>
      <p:graphicFrame>
        <p:nvGraphicFramePr>
          <p:cNvPr id="8" name="Table 7"/>
          <p:cNvGraphicFramePr>
            <a:graphicFrameLocks noGrp="1"/>
          </p:cNvGraphicFramePr>
          <p:nvPr/>
        </p:nvGraphicFramePr>
        <p:xfrm>
          <a:off x="914400" y="1447800"/>
          <a:ext cx="7772400" cy="4818430"/>
        </p:xfrm>
        <a:graphic>
          <a:graphicData uri="http://schemas.openxmlformats.org/drawingml/2006/table">
            <a:tbl>
              <a:tblPr/>
              <a:tblGrid>
                <a:gridCol w="2401953"/>
                <a:gridCol w="5370447"/>
              </a:tblGrid>
              <a:tr h="977950">
                <a:tc gridSpan="2">
                  <a:txBody>
                    <a:bodyPr/>
                    <a:lstStyle/>
                    <a:p>
                      <a:pPr marL="0" marR="0" algn="ctr">
                        <a:spcBef>
                          <a:spcPts val="0"/>
                        </a:spcBef>
                        <a:spcAft>
                          <a:spcPts val="0"/>
                        </a:spcAft>
                      </a:pPr>
                      <a:r>
                        <a:rPr lang="en-US" sz="3200" i="1" dirty="0">
                          <a:latin typeface="Times New Roman"/>
                          <a:ea typeface="Times New Roman"/>
                          <a:cs typeface="Times New Roman"/>
                        </a:rPr>
                        <a:t>Revolutionary Times</a:t>
                      </a:r>
                      <a:endParaRPr lang="en-US" sz="1100" dirty="0">
                        <a:latin typeface="Times New Roman"/>
                        <a:ea typeface="Times New Roman"/>
                        <a:cs typeface="Times New Roman"/>
                      </a:endParaRPr>
                    </a:p>
                    <a:p>
                      <a:pPr marL="0" marR="0" algn="ctr">
                        <a:spcBef>
                          <a:spcPts val="0"/>
                        </a:spcBef>
                        <a:spcAft>
                          <a:spcPts val="0"/>
                        </a:spcAft>
                      </a:pPr>
                      <a:r>
                        <a:rPr lang="en-US" sz="2100" i="1" dirty="0">
                          <a:latin typeface="Times New Roman"/>
                          <a:ea typeface="Times New Roman"/>
                          <a:cs typeface="Times New Roman"/>
                        </a:rPr>
                        <a:t>Written by Sara Brown</a:t>
                      </a:r>
                      <a:endParaRPr lang="en-US" sz="1100" dirty="0">
                        <a:latin typeface="Times New Roman"/>
                        <a:ea typeface="Times New Roman"/>
                        <a:cs typeface="Times New Roman"/>
                      </a:endParaRPr>
                    </a:p>
                  </a:txBody>
                  <a:tcPr marL="61028" marR="610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hMerge="1">
                  <a:txBody>
                    <a:bodyPr/>
                    <a:lstStyle/>
                    <a:p>
                      <a:endParaRPr lang="en-US"/>
                    </a:p>
                  </a:txBody>
                  <a:tcPr/>
                </a:tc>
              </a:tr>
              <a:tr h="2679649">
                <a:tc>
                  <a:txBody>
                    <a:bodyPr/>
                    <a:lstStyle/>
                    <a:p>
                      <a:pPr marL="0" marR="0">
                        <a:spcBef>
                          <a:spcPts val="0"/>
                        </a:spcBef>
                        <a:spcAft>
                          <a:spcPts val="0"/>
                        </a:spcAft>
                      </a:pPr>
                      <a:endParaRPr lang="en-US" sz="1800" dirty="0">
                        <a:latin typeface="Times New Roman"/>
                        <a:ea typeface="Times New Roman"/>
                        <a:cs typeface="Times New Roman"/>
                      </a:endParaRPr>
                    </a:p>
                  </a:txBody>
                  <a:tcPr marL="61028" marR="610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rowSpan="2">
                  <a:txBody>
                    <a:bodyPr/>
                    <a:lstStyle/>
                    <a:p>
                      <a:pPr marL="0" marR="0" algn="ctr">
                        <a:spcBef>
                          <a:spcPts val="0"/>
                        </a:spcBef>
                        <a:spcAft>
                          <a:spcPts val="0"/>
                        </a:spcAft>
                      </a:pPr>
                      <a:r>
                        <a:rPr lang="en-US" sz="1800" i="1" dirty="0">
                          <a:latin typeface="Times New Roman"/>
                          <a:ea typeface="Times New Roman"/>
                          <a:cs typeface="Times New Roman"/>
                        </a:rPr>
                        <a:t>Unsung War Heroes</a:t>
                      </a:r>
                      <a:endParaRPr lang="en-US" sz="1800" dirty="0">
                        <a:latin typeface="Times New Roman"/>
                        <a:ea typeface="Times New Roman"/>
                        <a:cs typeface="Times New Roman"/>
                      </a:endParaRPr>
                    </a:p>
                    <a:p>
                      <a:pPr marL="0" marR="0">
                        <a:spcBef>
                          <a:spcPts val="0"/>
                        </a:spcBef>
                        <a:spcAft>
                          <a:spcPts val="0"/>
                        </a:spcAft>
                      </a:pPr>
                      <a:r>
                        <a:rPr lang="en-US" sz="1800" dirty="0">
                          <a:latin typeface="Times New Roman"/>
                          <a:ea typeface="Times New Roman"/>
                          <a:cs typeface="Times New Roman"/>
                        </a:rPr>
                        <a:t>     Woman played a huge role in the Continental Army! Many women served in the army as cooks and nurses, but some also served as soldiers. One special woman was Deborah Sampson of Massachusetts. She was very strong from working on a farm throughout her childhood and taller than most women. Using these abilities and attributes, she disguised herself in men’s clothing and became a soldier in the Continental Army under the name Robert </a:t>
                      </a:r>
                      <a:r>
                        <a:rPr lang="en-US" sz="1800" dirty="0" err="1">
                          <a:latin typeface="Times New Roman"/>
                          <a:ea typeface="Times New Roman"/>
                          <a:cs typeface="Times New Roman"/>
                        </a:rPr>
                        <a:t>Shurtliff</a:t>
                      </a:r>
                      <a:r>
                        <a:rPr lang="en-US" sz="1800" dirty="0">
                          <a:latin typeface="Times New Roman"/>
                          <a:ea typeface="Times New Roman"/>
                          <a:cs typeface="Times New Roman"/>
                        </a:rPr>
                        <a:t> in 1782. During her service, she was wounded twice. It was while she was in Philadelphia dealing with a severe fever that her gender was discovered. Due to this event, she was honorably discharged in 1783. </a:t>
                      </a:r>
                    </a:p>
                  </a:txBody>
                  <a:tcPr marL="61028" marR="610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r>
              <a:tr h="685800">
                <a:tc>
                  <a:txBody>
                    <a:bodyPr/>
                    <a:lstStyle/>
                    <a:p>
                      <a:pPr marL="0" marR="0" algn="ctr">
                        <a:spcBef>
                          <a:spcPts val="0"/>
                        </a:spcBef>
                        <a:spcAft>
                          <a:spcPts val="0"/>
                        </a:spcAft>
                      </a:pPr>
                      <a:endParaRPr lang="en-US" sz="1400" dirty="0" smtClean="0">
                        <a:latin typeface="Times New Roman"/>
                        <a:ea typeface="Times New Roman"/>
                        <a:cs typeface="Times New Roman"/>
                      </a:endParaRPr>
                    </a:p>
                    <a:p>
                      <a:pPr marL="0" marR="0" algn="ctr">
                        <a:spcBef>
                          <a:spcPts val="0"/>
                        </a:spcBef>
                        <a:spcAft>
                          <a:spcPts val="0"/>
                        </a:spcAft>
                      </a:pPr>
                      <a:r>
                        <a:rPr lang="en-US" sz="1400" dirty="0" smtClean="0">
                          <a:latin typeface="Times New Roman"/>
                          <a:ea typeface="Times New Roman"/>
                          <a:cs typeface="Times New Roman"/>
                        </a:rPr>
                        <a:t>“Give me liberty or give me death!”</a:t>
                      </a:r>
                      <a:endParaRPr lang="en-US" sz="1100" dirty="0">
                        <a:latin typeface="Times New Roman"/>
                        <a:ea typeface="Times New Roman"/>
                        <a:cs typeface="Times New Roman"/>
                      </a:endParaRPr>
                    </a:p>
                  </a:txBody>
                  <a:tcPr marL="61028" marR="610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vMerge="1">
                  <a:txBody>
                    <a:bodyPr/>
                    <a:lstStyle/>
                    <a:p>
                      <a:endParaRPr lang="en-US"/>
                    </a:p>
                  </a:txBody>
                  <a:tcPr/>
                </a:tc>
              </a:tr>
            </a:tbl>
          </a:graphicData>
        </a:graphic>
      </p:graphicFrame>
      <p:pic>
        <p:nvPicPr>
          <p:cNvPr id="4100" name="il_fi" descr="http://montvale.bccls.org/us_independence.jpg"/>
          <p:cNvPicPr>
            <a:picLocks noChangeAspect="1" noChangeArrowheads="1"/>
          </p:cNvPicPr>
          <p:nvPr/>
        </p:nvPicPr>
        <p:blipFill>
          <a:blip r:embed="rId2" cstate="print"/>
          <a:srcRect/>
          <a:stretch>
            <a:fillRect/>
          </a:stretch>
        </p:blipFill>
        <p:spPr bwMode="auto">
          <a:xfrm>
            <a:off x="1219200" y="2895600"/>
            <a:ext cx="2105025" cy="1552575"/>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Newspaper Article continued</a:t>
            </a:r>
            <a:endParaRPr lang="en-US" dirty="0"/>
          </a:p>
        </p:txBody>
      </p:sp>
      <p:graphicFrame>
        <p:nvGraphicFramePr>
          <p:cNvPr id="4" name="Table 3"/>
          <p:cNvGraphicFramePr>
            <a:graphicFrameLocks noGrp="1"/>
          </p:cNvGraphicFramePr>
          <p:nvPr/>
        </p:nvGraphicFramePr>
        <p:xfrm>
          <a:off x="990600" y="1676400"/>
          <a:ext cx="7924800" cy="4596267"/>
        </p:xfrm>
        <a:graphic>
          <a:graphicData uri="http://schemas.openxmlformats.org/drawingml/2006/table">
            <a:tbl>
              <a:tblPr/>
              <a:tblGrid>
                <a:gridCol w="7924800"/>
              </a:tblGrid>
              <a:tr h="2971800">
                <a:tc>
                  <a:txBody>
                    <a:bodyPr/>
                    <a:lstStyle/>
                    <a:p>
                      <a:pPr marL="0" marR="0" algn="ctr">
                        <a:spcBef>
                          <a:spcPts val="0"/>
                        </a:spcBef>
                        <a:spcAft>
                          <a:spcPts val="0"/>
                        </a:spcAft>
                      </a:pPr>
                      <a:endParaRPr lang="en-US" sz="1100" dirty="0" smtClean="0">
                        <a:latin typeface="Times New Roman"/>
                        <a:ea typeface="Times New Roman"/>
                        <a:cs typeface="Times New Roman"/>
                      </a:endParaRPr>
                    </a:p>
                    <a:p>
                      <a:pPr marL="0" marR="0" algn="ctr">
                        <a:spcBef>
                          <a:spcPts val="0"/>
                        </a:spcBef>
                        <a:spcAft>
                          <a:spcPts val="0"/>
                        </a:spcAft>
                      </a:pPr>
                      <a:endParaRPr lang="en-US" sz="1100" dirty="0" smtClean="0">
                        <a:latin typeface="Times New Roman"/>
                        <a:ea typeface="Times New Roman"/>
                        <a:cs typeface="Times New Roman"/>
                      </a:endParaRPr>
                    </a:p>
                    <a:p>
                      <a:pPr marL="0" marR="0" algn="ctr">
                        <a:spcBef>
                          <a:spcPts val="0"/>
                        </a:spcBef>
                        <a:spcAft>
                          <a:spcPts val="0"/>
                        </a:spcAft>
                      </a:pPr>
                      <a:endParaRPr lang="en-US" sz="1100" dirty="0" smtClean="0">
                        <a:latin typeface="Times New Roman"/>
                        <a:ea typeface="Times New Roman"/>
                        <a:cs typeface="Times New Roman"/>
                      </a:endParaRPr>
                    </a:p>
                    <a:p>
                      <a:pPr marL="0" marR="0" algn="ctr">
                        <a:spcBef>
                          <a:spcPts val="0"/>
                        </a:spcBef>
                        <a:spcAft>
                          <a:spcPts val="0"/>
                        </a:spcAft>
                      </a:pPr>
                      <a:endParaRPr lang="en-US" sz="1100" dirty="0" smtClean="0">
                        <a:latin typeface="Times New Roman"/>
                        <a:ea typeface="Times New Roman"/>
                        <a:cs typeface="Times New Roman"/>
                      </a:endParaRPr>
                    </a:p>
                    <a:p>
                      <a:pPr marL="0" marR="0" algn="ctr">
                        <a:spcBef>
                          <a:spcPts val="0"/>
                        </a:spcBef>
                        <a:spcAft>
                          <a:spcPts val="0"/>
                        </a:spcAft>
                      </a:pPr>
                      <a:endParaRPr lang="en-US" sz="1100" dirty="0" smtClean="0">
                        <a:latin typeface="Times New Roman"/>
                        <a:ea typeface="Times New Roman"/>
                        <a:cs typeface="Times New Roman"/>
                      </a:endParaRPr>
                    </a:p>
                    <a:p>
                      <a:pPr marL="0" marR="0" algn="ctr">
                        <a:spcBef>
                          <a:spcPts val="0"/>
                        </a:spcBef>
                        <a:spcAft>
                          <a:spcPts val="0"/>
                        </a:spcAft>
                      </a:pPr>
                      <a:endParaRPr lang="en-US" sz="1100" dirty="0">
                        <a:latin typeface="Times New Roman"/>
                        <a:ea typeface="Times New Roman"/>
                        <a:cs typeface="Times New Roman"/>
                      </a:endParaRPr>
                    </a:p>
                  </a:txBody>
                  <a:tcPr marL="61028" marR="610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r>
              <a:tr h="1624467">
                <a:tc>
                  <a:txBody>
                    <a:bodyPr/>
                    <a:lstStyle/>
                    <a:p>
                      <a:pPr marL="0" marR="0" algn="ctr">
                        <a:spcBef>
                          <a:spcPts val="0"/>
                        </a:spcBef>
                        <a:spcAft>
                          <a:spcPts val="0"/>
                        </a:spcAft>
                      </a:pPr>
                      <a:endParaRPr lang="en-US" sz="1800" dirty="0" smtClean="0">
                        <a:latin typeface="+mn-lt"/>
                        <a:ea typeface="Times New Roman"/>
                        <a:cs typeface="Times New Roman"/>
                      </a:endParaRPr>
                    </a:p>
                    <a:p>
                      <a:pPr marL="0" marR="0" algn="ctr">
                        <a:spcBef>
                          <a:spcPts val="0"/>
                        </a:spcBef>
                        <a:spcAft>
                          <a:spcPts val="0"/>
                        </a:spcAft>
                      </a:pPr>
                      <a:endParaRPr lang="en-US" sz="1800" dirty="0" smtClean="0">
                        <a:latin typeface="+mn-lt"/>
                        <a:ea typeface="Times New Roman"/>
                        <a:cs typeface="Times New Roman"/>
                      </a:endParaRPr>
                    </a:p>
                    <a:p>
                      <a:pPr marL="0" marR="0" algn="ctr">
                        <a:spcBef>
                          <a:spcPts val="0"/>
                        </a:spcBef>
                        <a:spcAft>
                          <a:spcPts val="0"/>
                        </a:spcAft>
                      </a:pPr>
                      <a:r>
                        <a:rPr lang="en-US" sz="1800" dirty="0" smtClean="0">
                          <a:latin typeface="+mn-lt"/>
                          <a:ea typeface="Times New Roman"/>
                          <a:cs typeface="Times New Roman"/>
                        </a:rPr>
                        <a:t>Next</a:t>
                      </a:r>
                      <a:r>
                        <a:rPr lang="en-US" sz="1800" baseline="0" dirty="0" smtClean="0">
                          <a:latin typeface="+mn-lt"/>
                          <a:ea typeface="Times New Roman"/>
                          <a:cs typeface="Times New Roman"/>
                        </a:rPr>
                        <a:t> week we’ll explore the story of </a:t>
                      </a:r>
                      <a:r>
                        <a:rPr kumimoji="0" lang="en-US" sz="1800" kern="1200" dirty="0" smtClean="0">
                          <a:solidFill>
                            <a:schemeClr val="tx1"/>
                          </a:solidFill>
                          <a:latin typeface="+mn-lt"/>
                          <a:ea typeface="+mn-ea"/>
                          <a:cs typeface="+mn-cs"/>
                        </a:rPr>
                        <a:t>Mary Ludwig Hays, better known as "Molly Pitcher." </a:t>
                      </a:r>
                      <a:endParaRPr lang="en-US" sz="1600" dirty="0">
                        <a:latin typeface="Times New Roman"/>
                        <a:ea typeface="Times New Roman"/>
                        <a:cs typeface="Times New Roman"/>
                      </a:endParaRPr>
                    </a:p>
                  </a:txBody>
                  <a:tcPr marL="61028" marR="610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bl>
          </a:graphicData>
        </a:graphic>
      </p:graphicFrame>
      <p:pic>
        <p:nvPicPr>
          <p:cNvPr id="26625" name="Picture 16" descr="Deborah Sampson"/>
          <p:cNvPicPr>
            <a:picLocks noChangeAspect="1" noChangeArrowheads="1"/>
          </p:cNvPicPr>
          <p:nvPr/>
        </p:nvPicPr>
        <p:blipFill>
          <a:blip r:embed="rId2" cstate="print"/>
          <a:srcRect/>
          <a:stretch>
            <a:fillRect/>
          </a:stretch>
        </p:blipFill>
        <p:spPr bwMode="auto">
          <a:xfrm>
            <a:off x="2057400" y="1914525"/>
            <a:ext cx="1905000" cy="2657475"/>
          </a:xfrm>
          <a:prstGeom prst="rect">
            <a:avLst/>
          </a:prstGeom>
          <a:noFill/>
        </p:spPr>
      </p:pic>
      <p:sp>
        <p:nvSpPr>
          <p:cNvPr id="7" name="TextBox 6"/>
          <p:cNvSpPr txBox="1"/>
          <p:nvPr/>
        </p:nvSpPr>
        <p:spPr>
          <a:xfrm>
            <a:off x="4343400" y="2858869"/>
            <a:ext cx="3505200" cy="646331"/>
          </a:xfrm>
          <a:prstGeom prst="rect">
            <a:avLst/>
          </a:prstGeom>
          <a:noFill/>
        </p:spPr>
        <p:txBody>
          <a:bodyPr wrap="square" rtlCol="0">
            <a:spAutoFit/>
          </a:bodyPr>
          <a:lstStyle/>
          <a:p>
            <a:r>
              <a:rPr lang="en-US" dirty="0" smtClean="0"/>
              <a:t>Deborah Sampson</a:t>
            </a:r>
          </a:p>
          <a:p>
            <a:r>
              <a:rPr lang="en-US" dirty="0" smtClean="0"/>
              <a:t>December </a:t>
            </a:r>
            <a:r>
              <a:rPr lang="en-US" dirty="0"/>
              <a:t>17, 1760–April 29, 1827</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mericanrevolution.jpg"/>
          <p:cNvPicPr>
            <a:picLocks noGrp="1" noChangeAspect="1"/>
          </p:cNvPicPr>
          <p:nvPr>
            <p:ph idx="1"/>
          </p:nvPr>
        </p:nvPicPr>
        <p:blipFill>
          <a:blip r:embed="rId2" cstate="print"/>
          <a:srcRect r="55315" b="46017"/>
          <a:stretch>
            <a:fillRect/>
          </a:stretch>
        </p:blipFill>
        <p:spPr>
          <a:xfrm>
            <a:off x="2106457" y="304800"/>
            <a:ext cx="3379943" cy="1872966"/>
          </a:xfrm>
        </p:spPr>
      </p:pic>
      <p:sp>
        <p:nvSpPr>
          <p:cNvPr id="5" name="TextBox 4"/>
          <p:cNvSpPr txBox="1"/>
          <p:nvPr/>
        </p:nvSpPr>
        <p:spPr>
          <a:xfrm>
            <a:off x="1066800" y="2209800"/>
            <a:ext cx="7391400" cy="4801314"/>
          </a:xfrm>
          <a:prstGeom prst="rect">
            <a:avLst/>
          </a:prstGeom>
          <a:noFill/>
        </p:spPr>
        <p:txBody>
          <a:bodyPr wrap="square" rtlCol="0">
            <a:spAutoFit/>
          </a:bodyPr>
          <a:lstStyle/>
          <a:p>
            <a:r>
              <a:rPr lang="en-US" dirty="0" smtClean="0"/>
              <a:t>Proposal for research:</a:t>
            </a:r>
          </a:p>
          <a:p>
            <a:r>
              <a:rPr lang="en-US" dirty="0"/>
              <a:t>	</a:t>
            </a:r>
            <a:r>
              <a:rPr lang="en-US" dirty="0" smtClean="0"/>
              <a:t>I chose this topic because it tells of how America gained her independence from the empire of Great Britain. I feel that in order to know where we are going, we must know from where we have come. </a:t>
            </a:r>
          </a:p>
          <a:p>
            <a:endParaRPr lang="en-US" dirty="0" smtClean="0"/>
          </a:p>
          <a:p>
            <a:r>
              <a:rPr lang="en-US" dirty="0"/>
              <a:t>	</a:t>
            </a:r>
            <a:r>
              <a:rPr lang="en-US" dirty="0" smtClean="0"/>
              <a:t>This report explores questions we all have:</a:t>
            </a:r>
          </a:p>
          <a:p>
            <a:r>
              <a:rPr lang="en-US" dirty="0" smtClean="0"/>
              <a:t>	When did the America’s Revolutionary War begin?</a:t>
            </a:r>
          </a:p>
          <a:p>
            <a:r>
              <a:rPr lang="en-US" dirty="0"/>
              <a:t>	</a:t>
            </a:r>
            <a:r>
              <a:rPr lang="en-US" dirty="0" smtClean="0"/>
              <a:t>Who was involved?</a:t>
            </a:r>
          </a:p>
          <a:p>
            <a:r>
              <a:rPr lang="en-US" dirty="0"/>
              <a:t>	</a:t>
            </a:r>
            <a:r>
              <a:rPr lang="en-US" dirty="0" smtClean="0"/>
              <a:t>What events happened during the war?</a:t>
            </a:r>
          </a:p>
          <a:p>
            <a:r>
              <a:rPr lang="en-US" dirty="0"/>
              <a:t>	</a:t>
            </a:r>
            <a:r>
              <a:rPr lang="en-US" dirty="0" smtClean="0"/>
              <a:t>When did certain events take place?</a:t>
            </a:r>
          </a:p>
          <a:p>
            <a:r>
              <a:rPr lang="en-US" dirty="0"/>
              <a:t>	</a:t>
            </a:r>
            <a:r>
              <a:rPr lang="en-US" dirty="0" smtClean="0"/>
              <a:t>How did the war </a:t>
            </a:r>
            <a:r>
              <a:rPr lang="en-US" smtClean="0"/>
              <a:t>end</a:t>
            </a:r>
            <a:r>
              <a:rPr lang="en-US" smtClean="0"/>
              <a:t>?</a:t>
            </a:r>
            <a:endParaRPr lang="en-US" dirty="0" smtClean="0"/>
          </a:p>
          <a:p>
            <a:r>
              <a:rPr lang="en-US" dirty="0" smtClean="0"/>
              <a:t>Social Studies: History: Era3- Revolution and the New Nation (1754-1820)</a:t>
            </a:r>
          </a:p>
          <a:p>
            <a:r>
              <a:rPr lang="en-US" dirty="0" smtClean="0"/>
              <a:t>4.5.07 Identify the causes the results of the American Revolution</a:t>
            </a:r>
          </a:p>
          <a:p>
            <a:r>
              <a:rPr lang="en-US" dirty="0" smtClean="0"/>
              <a:t>a. Explain the events that contributed to the outbreak of the American Revolution.</a:t>
            </a: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990600"/>
            <a:ext cx="5486400" cy="6463308"/>
          </a:xfrm>
          <a:prstGeom prst="rect">
            <a:avLst/>
          </a:prstGeom>
          <a:noFill/>
        </p:spPr>
        <p:txBody>
          <a:bodyPr wrap="square" rtlCol="0">
            <a:spAutoFit/>
          </a:bodyPr>
          <a:lstStyle/>
          <a:p>
            <a:r>
              <a:rPr lang="en-US" dirty="0" smtClean="0"/>
              <a:t/>
            </a:r>
            <a:br>
              <a:rPr lang="en-US" dirty="0" smtClean="0"/>
            </a:br>
            <a:r>
              <a:rPr lang="en-US" dirty="0" smtClean="0"/>
              <a:t/>
            </a:r>
            <a:br>
              <a:rPr lang="en-US" dirty="0" smtClean="0"/>
            </a:br>
            <a:r>
              <a:rPr lang="en-US" dirty="0" smtClean="0"/>
              <a:t>Well 'ole east side of New England</a:t>
            </a:r>
            <a:br>
              <a:rPr lang="en-US" dirty="0" smtClean="0"/>
            </a:br>
            <a:r>
              <a:rPr lang="en-US" dirty="0" smtClean="0"/>
              <a:t>Is the </a:t>
            </a:r>
            <a:r>
              <a:rPr lang="en-US" dirty="0" err="1" smtClean="0"/>
              <a:t>baddest</a:t>
            </a:r>
            <a:r>
              <a:rPr lang="en-US" dirty="0" smtClean="0"/>
              <a:t> part of town</a:t>
            </a:r>
            <a:br>
              <a:rPr lang="en-US" dirty="0" smtClean="0"/>
            </a:br>
            <a:r>
              <a:rPr lang="en-US" dirty="0" smtClean="0"/>
              <a:t>And if you go down there</a:t>
            </a:r>
            <a:br>
              <a:rPr lang="en-US" dirty="0" smtClean="0"/>
            </a:br>
            <a:r>
              <a:rPr lang="en-US" dirty="0" smtClean="0"/>
              <a:t>You better just beware</a:t>
            </a:r>
            <a:br>
              <a:rPr lang="en-US" dirty="0" smtClean="0"/>
            </a:br>
            <a:r>
              <a:rPr lang="en-US" dirty="0" smtClean="0"/>
              <a:t>Of a Red Coat,  Captain Thomas Preston</a:t>
            </a:r>
            <a:br>
              <a:rPr lang="en-US" dirty="0" smtClean="0"/>
            </a:br>
            <a:r>
              <a:rPr lang="en-US" dirty="0" smtClean="0"/>
              <a:t/>
            </a:r>
            <a:br>
              <a:rPr lang="en-US" dirty="0" smtClean="0"/>
            </a:br>
            <a:r>
              <a:rPr lang="en-US" dirty="0" smtClean="0"/>
              <a:t>Now Preston was more than trouble</a:t>
            </a:r>
            <a:br>
              <a:rPr lang="en-US" dirty="0" smtClean="0"/>
            </a:br>
            <a:r>
              <a:rPr lang="en-US" dirty="0" smtClean="0"/>
              <a:t>You see he’d stand ‘bout six foot four</a:t>
            </a:r>
            <a:br>
              <a:rPr lang="en-US" dirty="0" smtClean="0"/>
            </a:br>
            <a:r>
              <a:rPr lang="en-US" dirty="0" smtClean="0"/>
              <a:t>All those  colonist ladies call him </a:t>
            </a:r>
          </a:p>
          <a:p>
            <a:r>
              <a:rPr lang="en-US" dirty="0" smtClean="0"/>
              <a:t>“Tyrannical Leader"</a:t>
            </a:r>
            <a:br>
              <a:rPr lang="en-US" dirty="0" smtClean="0"/>
            </a:br>
            <a:r>
              <a:rPr lang="en-US" dirty="0" smtClean="0"/>
              <a:t>All the men just call him "Sir"</a:t>
            </a:r>
            <a:br>
              <a:rPr lang="en-US" dirty="0" smtClean="0"/>
            </a:br>
            <a:r>
              <a:rPr lang="en-US" dirty="0" smtClean="0"/>
              <a:t/>
            </a:r>
            <a:br>
              <a:rPr lang="en-US" dirty="0" smtClean="0"/>
            </a:br>
            <a:r>
              <a:rPr lang="en-US" dirty="0" smtClean="0"/>
              <a:t>And he's bad, bad Thomas Preston</a:t>
            </a:r>
            <a:br>
              <a:rPr lang="en-US" dirty="0" smtClean="0"/>
            </a:br>
            <a:r>
              <a:rPr lang="en-US" dirty="0" smtClean="0"/>
              <a:t>The </a:t>
            </a:r>
            <a:r>
              <a:rPr lang="en-US" dirty="0" err="1" smtClean="0"/>
              <a:t>baddest</a:t>
            </a:r>
            <a:r>
              <a:rPr lang="en-US" dirty="0" smtClean="0"/>
              <a:t> man in the whole colonial town</a:t>
            </a:r>
            <a:br>
              <a:rPr lang="en-US" dirty="0" smtClean="0"/>
            </a:br>
            <a:r>
              <a:rPr lang="en-US" dirty="0" err="1" smtClean="0"/>
              <a:t>Badder</a:t>
            </a:r>
            <a:r>
              <a:rPr lang="en-US" dirty="0" smtClean="0"/>
              <a:t> than a-old King George</a:t>
            </a:r>
            <a:br>
              <a:rPr lang="en-US" dirty="0" smtClean="0"/>
            </a:br>
            <a:r>
              <a:rPr lang="en-US" dirty="0" smtClean="0"/>
              <a:t>Meaner than a old sea dog</a:t>
            </a:r>
          </a:p>
          <a:p>
            <a:endParaRPr lang="en-US" dirty="0" smtClean="0"/>
          </a:p>
          <a:p>
            <a:endParaRPr lang="en-US" dirty="0" smtClean="0"/>
          </a:p>
          <a:p>
            <a:r>
              <a:rPr lang="en-US" dirty="0" smtClean="0"/>
              <a:t/>
            </a:r>
            <a:br>
              <a:rPr lang="en-US" dirty="0" smtClean="0"/>
            </a:br>
            <a:r>
              <a:rPr lang="en-US" dirty="0" smtClean="0"/>
              <a:t/>
            </a:r>
            <a:br>
              <a:rPr lang="en-US" dirty="0" smtClean="0"/>
            </a:br>
            <a:endParaRPr lang="en-US" dirty="0"/>
          </a:p>
        </p:txBody>
      </p:sp>
      <p:sp>
        <p:nvSpPr>
          <p:cNvPr id="3" name="Title 2"/>
          <p:cNvSpPr>
            <a:spLocks noGrp="1"/>
          </p:cNvSpPr>
          <p:nvPr>
            <p:ph type="title"/>
          </p:nvPr>
        </p:nvSpPr>
        <p:spPr>
          <a:xfrm>
            <a:off x="457200" y="-304800"/>
            <a:ext cx="8229600" cy="1219200"/>
          </a:xfrm>
        </p:spPr>
        <p:txBody>
          <a:bodyPr/>
          <a:lstStyle/>
          <a:p>
            <a:r>
              <a:rPr lang="en-US" dirty="0" smtClean="0"/>
              <a:t>Song Lyrics</a:t>
            </a:r>
            <a:endParaRPr lang="en-US" dirty="0"/>
          </a:p>
        </p:txBody>
      </p:sp>
      <p:sp>
        <p:nvSpPr>
          <p:cNvPr id="5" name="TextBox 4"/>
          <p:cNvSpPr txBox="1"/>
          <p:nvPr/>
        </p:nvSpPr>
        <p:spPr>
          <a:xfrm>
            <a:off x="4953000" y="228600"/>
            <a:ext cx="3733800" cy="3693319"/>
          </a:xfrm>
          <a:prstGeom prst="rect">
            <a:avLst/>
          </a:prstGeom>
          <a:noFill/>
        </p:spPr>
        <p:txBody>
          <a:bodyPr wrap="square" rtlCol="0">
            <a:spAutoFit/>
          </a:bodyPr>
          <a:lstStyle/>
          <a:p>
            <a:r>
              <a:rPr lang="en-US" dirty="0" smtClean="0"/>
              <a:t>Now Preston he a Red Coat</a:t>
            </a:r>
            <a:br>
              <a:rPr lang="en-US" dirty="0" smtClean="0"/>
            </a:br>
            <a:r>
              <a:rPr lang="en-US" dirty="0" smtClean="0"/>
              <a:t>And he like his fancy clothes</a:t>
            </a:r>
            <a:br>
              <a:rPr lang="en-US" dirty="0" smtClean="0"/>
            </a:br>
            <a:r>
              <a:rPr lang="en-US" dirty="0" smtClean="0"/>
              <a:t>And he like to wave his shiny sword</a:t>
            </a:r>
            <a:br>
              <a:rPr lang="en-US" dirty="0" smtClean="0"/>
            </a:br>
            <a:r>
              <a:rPr lang="en-US" dirty="0" smtClean="0"/>
              <a:t>up under everybody's nose</a:t>
            </a:r>
            <a:br>
              <a:rPr lang="en-US" dirty="0" smtClean="0"/>
            </a:br>
            <a:r>
              <a:rPr lang="en-US" dirty="0" smtClean="0"/>
              <a:t/>
            </a:r>
            <a:br>
              <a:rPr lang="en-US" dirty="0" smtClean="0"/>
            </a:br>
            <a:r>
              <a:rPr lang="en-US" dirty="0" smtClean="0"/>
              <a:t>He got a horse, Galloway</a:t>
            </a:r>
            <a:br>
              <a:rPr lang="en-US" dirty="0" smtClean="0"/>
            </a:br>
            <a:r>
              <a:rPr lang="en-US" dirty="0" smtClean="0"/>
              <a:t>He got a Hobby Horse too</a:t>
            </a:r>
            <a:br>
              <a:rPr lang="en-US" dirty="0" smtClean="0"/>
            </a:br>
            <a:r>
              <a:rPr lang="en-US" dirty="0" smtClean="0"/>
              <a:t>He got a flint lock pistol in his pocket for fun</a:t>
            </a:r>
            <a:br>
              <a:rPr lang="en-US" dirty="0" smtClean="0"/>
            </a:br>
            <a:r>
              <a:rPr lang="en-US" dirty="0" smtClean="0"/>
              <a:t>He got a knife in his shoe</a:t>
            </a:r>
          </a:p>
          <a:p>
            <a:endParaRPr lang="en-US" dirty="0" smtClean="0"/>
          </a:p>
          <a:p>
            <a:r>
              <a:rPr lang="en-US" dirty="0" smtClean="0"/>
              <a:t/>
            </a:r>
            <a:br>
              <a:rPr lang="en-US" dirty="0" smtClean="0"/>
            </a:br>
            <a:endParaRPr lang="en-US" dirty="0"/>
          </a:p>
        </p:txBody>
      </p:sp>
      <p:sp>
        <p:nvSpPr>
          <p:cNvPr id="6" name="TextBox 5"/>
          <p:cNvSpPr txBox="1"/>
          <p:nvPr/>
        </p:nvSpPr>
        <p:spPr>
          <a:xfrm>
            <a:off x="152400" y="4572000"/>
            <a:ext cx="1371600" cy="369332"/>
          </a:xfrm>
          <a:prstGeom prst="rect">
            <a:avLst/>
          </a:prstGeom>
          <a:noFill/>
        </p:spPr>
        <p:txBody>
          <a:bodyPr wrap="square" rtlCol="0">
            <a:spAutoFit/>
          </a:bodyPr>
          <a:lstStyle/>
          <a:p>
            <a:r>
              <a:rPr lang="en-US" dirty="0" smtClean="0"/>
              <a:t>Chorus:</a:t>
            </a:r>
            <a:endParaRPr lang="en-US" dirty="0"/>
          </a:p>
        </p:txBody>
      </p:sp>
      <p:sp>
        <p:nvSpPr>
          <p:cNvPr id="7" name="TextBox 6"/>
          <p:cNvSpPr txBox="1"/>
          <p:nvPr/>
        </p:nvSpPr>
        <p:spPr>
          <a:xfrm>
            <a:off x="4953000" y="3352800"/>
            <a:ext cx="3733800" cy="3416320"/>
          </a:xfrm>
          <a:prstGeom prst="rect">
            <a:avLst/>
          </a:prstGeom>
          <a:noFill/>
        </p:spPr>
        <p:txBody>
          <a:bodyPr wrap="square" rtlCol="0">
            <a:spAutoFit/>
          </a:bodyPr>
          <a:lstStyle/>
          <a:p>
            <a:r>
              <a:rPr lang="en-US" dirty="0" smtClean="0"/>
              <a:t>Well one day, 'bout a week ago</a:t>
            </a:r>
            <a:br>
              <a:rPr lang="en-US" dirty="0" smtClean="0"/>
            </a:br>
            <a:r>
              <a:rPr lang="en-US" dirty="0" smtClean="0"/>
              <a:t>And at the corner of town</a:t>
            </a:r>
          </a:p>
          <a:p>
            <a:r>
              <a:rPr lang="en-US" dirty="0" smtClean="0"/>
              <a:t>Things went a </a:t>
            </a:r>
            <a:r>
              <a:rPr lang="en-US" dirty="0" err="1" smtClean="0"/>
              <a:t>flyin</a:t>
            </a:r>
            <a:r>
              <a:rPr lang="en-US" dirty="0" smtClean="0"/>
              <a:t>’</a:t>
            </a:r>
          </a:p>
          <a:p>
            <a:r>
              <a:rPr lang="en-US" dirty="0" smtClean="0"/>
              <a:t>Preston </a:t>
            </a:r>
            <a:r>
              <a:rPr lang="en-US" dirty="0" err="1" smtClean="0"/>
              <a:t>shootin</a:t>
            </a:r>
            <a:r>
              <a:rPr lang="en-US" dirty="0" smtClean="0"/>
              <a:t>’ at colonists</a:t>
            </a:r>
            <a:br>
              <a:rPr lang="en-US" dirty="0" smtClean="0"/>
            </a:br>
            <a:r>
              <a:rPr lang="en-US" dirty="0" smtClean="0"/>
              <a:t>Oh that Boston Massacre</a:t>
            </a:r>
            <a:br>
              <a:rPr lang="en-US" dirty="0" smtClean="0"/>
            </a:br>
            <a:r>
              <a:rPr lang="en-US" dirty="0" smtClean="0"/>
              <a:t/>
            </a:r>
            <a:br>
              <a:rPr lang="en-US" dirty="0" smtClean="0"/>
            </a:br>
            <a:r>
              <a:rPr lang="en-US" dirty="0" smtClean="0"/>
              <a:t>Well he was charged with murder</a:t>
            </a:r>
            <a:br>
              <a:rPr lang="en-US" dirty="0" smtClean="0"/>
            </a:br>
            <a:r>
              <a:rPr lang="en-US" dirty="0" smtClean="0"/>
              <a:t>Along with seven others</a:t>
            </a:r>
            <a:br>
              <a:rPr lang="en-US" dirty="0" smtClean="0"/>
            </a:br>
            <a:r>
              <a:rPr lang="en-US" dirty="0" smtClean="0"/>
              <a:t>Preston had learned a lesson 'bout a-</a:t>
            </a:r>
            <a:r>
              <a:rPr lang="en-US" dirty="0" err="1" smtClean="0"/>
              <a:t>messin</a:t>
            </a:r>
            <a:r>
              <a:rPr lang="en-US" dirty="0" smtClean="0"/>
              <a:t>’ with colonists</a:t>
            </a:r>
            <a:br>
              <a:rPr lang="en-US" dirty="0" smtClean="0"/>
            </a:br>
            <a:r>
              <a:rPr lang="en-US" dirty="0" smtClean="0"/>
              <a:t/>
            </a:r>
            <a:br>
              <a:rPr lang="en-US" dirty="0" smtClean="0"/>
            </a:br>
            <a:endParaRPr lang="en-US" dirty="0"/>
          </a:p>
        </p:txBody>
      </p:sp>
      <p:sp>
        <p:nvSpPr>
          <p:cNvPr id="8" name="TextBox 7"/>
          <p:cNvSpPr txBox="1"/>
          <p:nvPr/>
        </p:nvSpPr>
        <p:spPr>
          <a:xfrm>
            <a:off x="4724400" y="3048000"/>
            <a:ext cx="1143000" cy="369332"/>
          </a:xfrm>
          <a:prstGeom prst="rect">
            <a:avLst/>
          </a:prstGeom>
          <a:noFill/>
        </p:spPr>
        <p:txBody>
          <a:bodyPr wrap="square" rtlCol="0">
            <a:spAutoFit/>
          </a:bodyPr>
          <a:lstStyle/>
          <a:p>
            <a:r>
              <a:rPr lang="en-US" dirty="0" smtClean="0"/>
              <a:t>(Chorus)</a:t>
            </a:r>
            <a:endParaRPr lang="en-US" dirty="0"/>
          </a:p>
        </p:txBody>
      </p:sp>
      <p:sp>
        <p:nvSpPr>
          <p:cNvPr id="9" name="TextBox 8"/>
          <p:cNvSpPr txBox="1"/>
          <p:nvPr/>
        </p:nvSpPr>
        <p:spPr>
          <a:xfrm>
            <a:off x="4724400" y="6096000"/>
            <a:ext cx="1524000" cy="369332"/>
          </a:xfrm>
          <a:prstGeom prst="rect">
            <a:avLst/>
          </a:prstGeom>
          <a:noFill/>
        </p:spPr>
        <p:txBody>
          <a:bodyPr wrap="square" rtlCol="0">
            <a:spAutoFit/>
          </a:bodyPr>
          <a:lstStyle/>
          <a:p>
            <a:r>
              <a:rPr lang="en-US" dirty="0" smtClean="0"/>
              <a:t>(Chorus)</a:t>
            </a:r>
            <a:endParaRPr lang="en-US" dirty="0"/>
          </a:p>
        </p:txBody>
      </p:sp>
      <p:sp>
        <p:nvSpPr>
          <p:cNvPr id="10" name="TextBox 9"/>
          <p:cNvSpPr txBox="1"/>
          <p:nvPr/>
        </p:nvSpPr>
        <p:spPr>
          <a:xfrm>
            <a:off x="304800" y="762000"/>
            <a:ext cx="3810000" cy="646331"/>
          </a:xfrm>
          <a:prstGeom prst="rect">
            <a:avLst/>
          </a:prstGeom>
          <a:noFill/>
        </p:spPr>
        <p:txBody>
          <a:bodyPr wrap="square" rtlCol="0">
            <a:spAutoFit/>
          </a:bodyPr>
          <a:lstStyle/>
          <a:p>
            <a:r>
              <a:rPr lang="en-US" i="1" dirty="0" smtClean="0"/>
              <a:t>“Bad, Bad Leroy Brown” changed to “Bad, Bad Captain Thomas Preston”</a:t>
            </a:r>
            <a:endParaRPr lang="en-US" i="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Acrostic Poem</a:t>
            </a:r>
            <a:endParaRPr lang="en-US" dirty="0"/>
          </a:p>
        </p:txBody>
      </p:sp>
      <p:sp>
        <p:nvSpPr>
          <p:cNvPr id="4" name="TextBox 3"/>
          <p:cNvSpPr txBox="1"/>
          <p:nvPr/>
        </p:nvSpPr>
        <p:spPr>
          <a:xfrm>
            <a:off x="609600" y="1600200"/>
            <a:ext cx="7010400" cy="3785652"/>
          </a:xfrm>
          <a:prstGeom prst="rect">
            <a:avLst/>
          </a:prstGeom>
          <a:noFill/>
        </p:spPr>
        <p:txBody>
          <a:bodyPr wrap="square" rtlCol="0">
            <a:spAutoFit/>
          </a:bodyPr>
          <a:lstStyle/>
          <a:p>
            <a:r>
              <a:rPr lang="en-US" sz="2400" b="1" dirty="0" smtClean="0"/>
              <a:t>R</a:t>
            </a:r>
            <a:r>
              <a:rPr lang="en-US" dirty="0" smtClean="0"/>
              <a:t>emember what is important: Life, Liberty, Freedom!</a:t>
            </a:r>
          </a:p>
          <a:p>
            <a:r>
              <a:rPr lang="en-US" sz="2400" b="1" dirty="0" smtClean="0"/>
              <a:t>E</a:t>
            </a:r>
            <a:r>
              <a:rPr lang="en-US" dirty="0" smtClean="0"/>
              <a:t>nlist in the Continental Army</a:t>
            </a:r>
          </a:p>
          <a:p>
            <a:r>
              <a:rPr lang="en-US" sz="2400" b="1" dirty="0" smtClean="0"/>
              <a:t>V</a:t>
            </a:r>
            <a:r>
              <a:rPr lang="en-US" dirty="0" smtClean="0"/>
              <a:t>olunteer as a cook or nurse</a:t>
            </a:r>
          </a:p>
          <a:p>
            <a:r>
              <a:rPr lang="en-US" sz="2400" b="1" dirty="0" smtClean="0"/>
              <a:t>O</a:t>
            </a:r>
            <a:r>
              <a:rPr lang="en-US" dirty="0" smtClean="0"/>
              <a:t>nward march, soldier</a:t>
            </a:r>
          </a:p>
          <a:p>
            <a:r>
              <a:rPr lang="en-US" sz="2400" b="1" dirty="0" smtClean="0"/>
              <a:t>L</a:t>
            </a:r>
            <a:r>
              <a:rPr lang="en-US" dirty="0" smtClean="0"/>
              <a:t>isten carefully, “The British are coming!”</a:t>
            </a:r>
          </a:p>
          <a:p>
            <a:r>
              <a:rPr lang="en-US" sz="2400" b="1" dirty="0" smtClean="0"/>
              <a:t>U</a:t>
            </a:r>
            <a:r>
              <a:rPr lang="en-US" dirty="0" smtClean="0"/>
              <a:t>tilize your time, be ready at a minute’s notice!</a:t>
            </a:r>
          </a:p>
          <a:p>
            <a:r>
              <a:rPr lang="en-US" sz="2400" b="1" dirty="0" smtClean="0"/>
              <a:t>T</a:t>
            </a:r>
            <a:r>
              <a:rPr lang="en-US" dirty="0" smtClean="0"/>
              <a:t>ea, don’t forget the Boston Tea Party</a:t>
            </a:r>
            <a:endParaRPr lang="en-US" sz="2400" b="1" dirty="0" smtClean="0"/>
          </a:p>
          <a:p>
            <a:r>
              <a:rPr lang="en-US" sz="2400" b="1" dirty="0" smtClean="0"/>
              <a:t>I</a:t>
            </a:r>
            <a:r>
              <a:rPr lang="en-US" dirty="0" smtClean="0"/>
              <a:t>nsist to have your God given unalienable rights</a:t>
            </a:r>
            <a:endParaRPr lang="en-US" sz="2400" b="1" dirty="0" smtClean="0"/>
          </a:p>
          <a:p>
            <a:r>
              <a:rPr lang="en-US" sz="2400" b="1" dirty="0" smtClean="0"/>
              <a:t>O</a:t>
            </a:r>
            <a:r>
              <a:rPr lang="en-US" dirty="0" smtClean="0"/>
              <a:t>h, America, land that I love</a:t>
            </a:r>
            <a:endParaRPr lang="en-US" sz="2400" b="1" dirty="0" smtClean="0"/>
          </a:p>
          <a:p>
            <a:r>
              <a:rPr lang="en-US" sz="2400" b="1" dirty="0" smtClean="0"/>
              <a:t>N</a:t>
            </a:r>
            <a:r>
              <a:rPr lang="en-US" dirty="0" smtClean="0"/>
              <a:t>ecessary is your part, for our liberty is to gain!</a:t>
            </a:r>
            <a:endParaRPr lang="en-US" sz="2400"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solidFill>
                  <a:schemeClr val="bg1"/>
                </a:solidFill>
                <a:hlinkClick r:id="rId2"/>
              </a:rPr>
              <a:t>http://artists.letssingit.com/jim-croce-lyrics-bad-bad-leroy-brown-scsrnhz</a:t>
            </a:r>
            <a:endParaRPr lang="en-US" dirty="0" smtClean="0">
              <a:solidFill>
                <a:schemeClr val="bg1"/>
              </a:solidFill>
            </a:endParaRPr>
          </a:p>
          <a:p>
            <a:r>
              <a:rPr lang="en-US" dirty="0" smtClean="0">
                <a:solidFill>
                  <a:schemeClr val="bg1"/>
                </a:solidFill>
                <a:hlinkClick r:id="rId3"/>
              </a:rPr>
              <a:t>http://www.american-saddlebred.com/asbhist.htm</a:t>
            </a:r>
            <a:endParaRPr lang="en-US" dirty="0" smtClean="0">
              <a:solidFill>
                <a:schemeClr val="bg1"/>
              </a:solidFill>
            </a:endParaRPr>
          </a:p>
          <a:p>
            <a:r>
              <a:rPr lang="en-US" dirty="0" smtClean="0">
                <a:solidFill>
                  <a:schemeClr val="bg1"/>
                </a:solidFill>
                <a:hlinkClick r:id="rId4"/>
              </a:rPr>
              <a:t>http://www.coachd4history.com/Project%20American%20Revolution%20Daily%20Newspaper.pdf</a:t>
            </a:r>
            <a:endParaRPr lang="en-US" dirty="0" smtClean="0">
              <a:solidFill>
                <a:schemeClr val="bg1"/>
              </a:solidFill>
            </a:endParaRPr>
          </a:p>
          <a:p>
            <a:r>
              <a:rPr lang="en-US" dirty="0" smtClean="0">
                <a:solidFill>
                  <a:schemeClr val="bg1"/>
                </a:solidFill>
                <a:hlinkClick r:id="rId5"/>
              </a:rPr>
              <a:t>http://www.distinguishedwomen.com/biographies/sampson.html</a:t>
            </a:r>
            <a:endParaRPr lang="en-US" dirty="0" smtClean="0">
              <a:solidFill>
                <a:schemeClr val="bg1"/>
              </a:solidFill>
            </a:endParaRPr>
          </a:p>
          <a:p>
            <a:r>
              <a:rPr lang="en-US" dirty="0" smtClean="0">
                <a:solidFill>
                  <a:schemeClr val="bg1"/>
                </a:solidFill>
                <a:hlinkClick r:id="rId6"/>
              </a:rPr>
              <a:t>http://www.melodyshaw.com/files/AmRevWordsWks1-4.pdf</a:t>
            </a:r>
            <a:endParaRPr lang="en-US" dirty="0" smtClean="0">
              <a:solidFill>
                <a:schemeClr val="bg1"/>
              </a:solidFill>
            </a:endParaRPr>
          </a:p>
          <a:p>
            <a:r>
              <a:rPr lang="en-US" dirty="0" smtClean="0">
                <a:solidFill>
                  <a:schemeClr val="bg1"/>
                </a:solidFill>
                <a:hlinkClick r:id="rId7"/>
              </a:rPr>
              <a:t>http://www.pbs.org/ktca/liberty/chronicle_timeline.html</a:t>
            </a:r>
            <a:endParaRPr lang="en-US" dirty="0" smtClean="0">
              <a:solidFill>
                <a:schemeClr val="bg1"/>
              </a:solidFill>
            </a:endParaRPr>
          </a:p>
          <a:p>
            <a:r>
              <a:rPr lang="en-US" dirty="0" smtClean="0">
                <a:solidFill>
                  <a:schemeClr val="bg1"/>
                </a:solidFill>
                <a:hlinkClick r:id="rId8"/>
              </a:rPr>
              <a:t>http://www.revolutionary-war-and-beyond.com/revolutionary-war-facts.html</a:t>
            </a:r>
            <a:endParaRPr lang="en-US" dirty="0" smtClean="0">
              <a:solidFill>
                <a:schemeClr val="bg1"/>
              </a:solidFill>
            </a:endParaRPr>
          </a:p>
          <a:p>
            <a:pPr>
              <a:buNone/>
            </a:pPr>
            <a:r>
              <a:rPr lang="en-US" dirty="0" smtClean="0"/>
              <a:t>Accessed: April 12, 2012</a:t>
            </a:r>
            <a:endParaRPr lang="en-US" dirty="0"/>
          </a:p>
        </p:txBody>
      </p:sp>
      <p:sp>
        <p:nvSpPr>
          <p:cNvPr id="3" name="Title 2"/>
          <p:cNvSpPr>
            <a:spLocks noGrp="1"/>
          </p:cNvSpPr>
          <p:nvPr>
            <p:ph type="title"/>
          </p:nvPr>
        </p:nvSpPr>
        <p:spPr/>
        <p:txBody>
          <a:bodyPr/>
          <a:lstStyle/>
          <a:p>
            <a:r>
              <a:rPr lang="en-US" dirty="0" smtClean="0"/>
              <a:t>Works Cited</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Glossary</a:t>
            </a:r>
          </a:p>
          <a:p>
            <a:r>
              <a:rPr lang="en-US" dirty="0" smtClean="0"/>
              <a:t>Classified Ad</a:t>
            </a:r>
          </a:p>
          <a:p>
            <a:r>
              <a:rPr lang="en-US" dirty="0" smtClean="0"/>
              <a:t>Recipe</a:t>
            </a:r>
          </a:p>
          <a:p>
            <a:r>
              <a:rPr lang="en-US" dirty="0" smtClean="0"/>
              <a:t>Timeline/Timetable</a:t>
            </a:r>
          </a:p>
          <a:p>
            <a:r>
              <a:rPr lang="en-US" dirty="0" smtClean="0"/>
              <a:t>Birth Certificate</a:t>
            </a:r>
          </a:p>
          <a:p>
            <a:r>
              <a:rPr lang="en-US" dirty="0" smtClean="0"/>
              <a:t>Top Ten List</a:t>
            </a:r>
          </a:p>
          <a:p>
            <a:r>
              <a:rPr lang="en-US" dirty="0" smtClean="0"/>
              <a:t>To Do List</a:t>
            </a:r>
          </a:p>
          <a:p>
            <a:r>
              <a:rPr lang="en-US" dirty="0" smtClean="0"/>
              <a:t>Newspaper Article</a:t>
            </a:r>
          </a:p>
          <a:p>
            <a:r>
              <a:rPr lang="en-US" dirty="0" smtClean="0"/>
              <a:t>Song Lyrics</a:t>
            </a:r>
          </a:p>
          <a:p>
            <a:r>
              <a:rPr lang="en-US" dirty="0" smtClean="0"/>
              <a:t>Acrostic Poem</a:t>
            </a:r>
          </a:p>
          <a:p>
            <a:endParaRPr lang="en-US" dirty="0" smtClean="0"/>
          </a:p>
          <a:p>
            <a:endParaRPr lang="en-US" dirty="0"/>
          </a:p>
        </p:txBody>
      </p:sp>
      <p:sp>
        <p:nvSpPr>
          <p:cNvPr id="3" name="Title 2"/>
          <p:cNvSpPr>
            <a:spLocks noGrp="1"/>
          </p:cNvSpPr>
          <p:nvPr>
            <p:ph type="title"/>
          </p:nvPr>
        </p:nvSpPr>
        <p:spPr/>
        <p:txBody>
          <a:bodyPr/>
          <a:lstStyle/>
          <a:p>
            <a:pPr algn="ctr"/>
            <a:r>
              <a:rPr lang="en-US" dirty="0" smtClean="0"/>
              <a:t>Table of Contents</a:t>
            </a:r>
            <a:endParaRPr lang="en-US" dirty="0"/>
          </a:p>
        </p:txBody>
      </p:sp>
      <p:pic>
        <p:nvPicPr>
          <p:cNvPr id="3074" name="il_fi" descr="http://montvale.bccls.org/us_independence.jpg"/>
          <p:cNvPicPr>
            <a:picLocks noChangeAspect="1" noChangeArrowheads="1"/>
          </p:cNvPicPr>
          <p:nvPr/>
        </p:nvPicPr>
        <p:blipFill>
          <a:blip r:embed="rId2" cstate="print"/>
          <a:srcRect/>
          <a:stretch>
            <a:fillRect/>
          </a:stretch>
        </p:blipFill>
        <p:spPr bwMode="auto">
          <a:xfrm>
            <a:off x="5029200" y="1600200"/>
            <a:ext cx="2994309" cy="220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Glossary</a:t>
            </a:r>
            <a:endParaRPr lang="en-US" dirty="0"/>
          </a:p>
        </p:txBody>
      </p:sp>
      <p:sp>
        <p:nvSpPr>
          <p:cNvPr id="8" name="TextBox 7"/>
          <p:cNvSpPr txBox="1"/>
          <p:nvPr/>
        </p:nvSpPr>
        <p:spPr>
          <a:xfrm>
            <a:off x="533400" y="1371600"/>
            <a:ext cx="7620000" cy="5078313"/>
          </a:xfrm>
          <a:prstGeom prst="rect">
            <a:avLst/>
          </a:prstGeom>
          <a:noFill/>
        </p:spPr>
        <p:txBody>
          <a:bodyPr wrap="square" rtlCol="0">
            <a:spAutoFit/>
          </a:bodyPr>
          <a:lstStyle/>
          <a:p>
            <a:r>
              <a:rPr lang="en-US" dirty="0" smtClean="0"/>
              <a:t>Allegiance: loyalty</a:t>
            </a:r>
          </a:p>
          <a:p>
            <a:r>
              <a:rPr lang="en-US" dirty="0" smtClean="0"/>
              <a:t>The French pledged their allegiance to the United States</a:t>
            </a:r>
          </a:p>
          <a:p>
            <a:endParaRPr lang="en-US" dirty="0" smtClean="0"/>
          </a:p>
          <a:p>
            <a:r>
              <a:rPr lang="en-US" dirty="0" smtClean="0"/>
              <a:t>Boston Tea Party: in 1773 colonists dumped tea from British ships into the Boston Harbor</a:t>
            </a:r>
          </a:p>
          <a:p>
            <a:r>
              <a:rPr lang="en-US" dirty="0" smtClean="0"/>
              <a:t>The Boston Tea Party was major event in the history of the United States.</a:t>
            </a:r>
          </a:p>
          <a:p>
            <a:endParaRPr lang="en-US" dirty="0" smtClean="0"/>
          </a:p>
          <a:p>
            <a:r>
              <a:rPr lang="en-US" dirty="0" smtClean="0"/>
              <a:t>Boycott: a refusal to buy goods or services</a:t>
            </a:r>
          </a:p>
          <a:p>
            <a:r>
              <a:rPr lang="en-US" dirty="0" smtClean="0"/>
              <a:t>The colonists boycotted items that the British placed a tax on,</a:t>
            </a:r>
          </a:p>
          <a:p>
            <a:endParaRPr lang="en-US" dirty="0" smtClean="0"/>
          </a:p>
          <a:p>
            <a:r>
              <a:rPr lang="en-US" dirty="0" smtClean="0"/>
              <a:t>Declaration of Independence: the unanimous declaration of the 13 colonies of the United States of America, signed on July 4</a:t>
            </a:r>
            <a:r>
              <a:rPr lang="en-US" baseline="30000" dirty="0" smtClean="0"/>
              <a:t>th</a:t>
            </a:r>
            <a:r>
              <a:rPr lang="en-US" dirty="0" smtClean="0"/>
              <a:t>, 1776</a:t>
            </a:r>
          </a:p>
          <a:p>
            <a:r>
              <a:rPr lang="en-US" dirty="0" smtClean="0"/>
              <a:t>The Declaration of Independence was the beginning of America.</a:t>
            </a:r>
          </a:p>
          <a:p>
            <a:endParaRPr lang="en-US" dirty="0" smtClean="0"/>
          </a:p>
          <a:p>
            <a:r>
              <a:rPr lang="en-US" dirty="0" smtClean="0"/>
              <a:t>Democracy: government for the people by the people</a:t>
            </a:r>
          </a:p>
          <a:p>
            <a:r>
              <a:rPr lang="en-US" dirty="0" smtClean="0"/>
              <a:t>The United States government is a democracy.</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Glossary continued</a:t>
            </a:r>
            <a:endParaRPr lang="en-US" dirty="0"/>
          </a:p>
        </p:txBody>
      </p:sp>
      <p:sp>
        <p:nvSpPr>
          <p:cNvPr id="4" name="TextBox 3"/>
          <p:cNvSpPr txBox="1"/>
          <p:nvPr/>
        </p:nvSpPr>
        <p:spPr>
          <a:xfrm>
            <a:off x="533400" y="1447800"/>
            <a:ext cx="8077200" cy="4801314"/>
          </a:xfrm>
          <a:prstGeom prst="rect">
            <a:avLst/>
          </a:prstGeom>
          <a:noFill/>
        </p:spPr>
        <p:txBody>
          <a:bodyPr wrap="square" rtlCol="0">
            <a:spAutoFit/>
          </a:bodyPr>
          <a:lstStyle/>
          <a:p>
            <a:r>
              <a:rPr lang="en-US" dirty="0" smtClean="0"/>
              <a:t>Enlist: to join</a:t>
            </a:r>
          </a:p>
          <a:p>
            <a:r>
              <a:rPr lang="en-US" dirty="0" smtClean="0"/>
              <a:t>Enlist in the Continental Army</a:t>
            </a:r>
          </a:p>
          <a:p>
            <a:endParaRPr lang="en-US" dirty="0" smtClean="0"/>
          </a:p>
          <a:p>
            <a:r>
              <a:rPr lang="en-US" dirty="0" smtClean="0"/>
              <a:t>Grievance: a complaint</a:t>
            </a:r>
          </a:p>
          <a:p>
            <a:r>
              <a:rPr lang="en-US" dirty="0" smtClean="0"/>
              <a:t>The colonists had grievances about taxation without representation.</a:t>
            </a:r>
          </a:p>
          <a:p>
            <a:endParaRPr lang="en-US" dirty="0" smtClean="0"/>
          </a:p>
          <a:p>
            <a:r>
              <a:rPr lang="en-US" dirty="0" smtClean="0"/>
              <a:t>Independence: the freedom to govern one’s own</a:t>
            </a:r>
          </a:p>
          <a:p>
            <a:r>
              <a:rPr lang="en-US" dirty="0" smtClean="0"/>
              <a:t>The people of American fought for their independence.</a:t>
            </a:r>
          </a:p>
          <a:p>
            <a:endParaRPr lang="en-US" dirty="0" smtClean="0"/>
          </a:p>
          <a:p>
            <a:r>
              <a:rPr lang="en-US" dirty="0" smtClean="0"/>
              <a:t>Liberty: freedom</a:t>
            </a:r>
          </a:p>
          <a:p>
            <a:r>
              <a:rPr lang="en-US" dirty="0" smtClean="0"/>
              <a:t>“Give me liberty or give me death.”</a:t>
            </a:r>
          </a:p>
          <a:p>
            <a:endParaRPr lang="en-US" dirty="0" smtClean="0"/>
          </a:p>
          <a:p>
            <a:r>
              <a:rPr lang="en-US" dirty="0" smtClean="0"/>
              <a:t>Loyalist: a colonist who supported the British monarch and laws</a:t>
            </a:r>
          </a:p>
          <a:p>
            <a:r>
              <a:rPr lang="en-US" dirty="0" smtClean="0"/>
              <a:t>One-third of America’s population during the Revolutionary War was loyalist.</a:t>
            </a:r>
          </a:p>
          <a:p>
            <a:endParaRPr lang="en-US" dirty="0" smtClean="0"/>
          </a:p>
          <a:p>
            <a:r>
              <a:rPr lang="en-US" dirty="0" smtClean="0"/>
              <a:t>Massacre: the killing of people who cannot defend themselves</a:t>
            </a:r>
          </a:p>
          <a:p>
            <a:r>
              <a:rPr lang="en-US" dirty="0" smtClean="0"/>
              <a:t>The Boston Massacre enraged colonists.</a:t>
            </a:r>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Glossary continued</a:t>
            </a:r>
            <a:endParaRPr lang="en-US" dirty="0"/>
          </a:p>
        </p:txBody>
      </p:sp>
      <p:sp>
        <p:nvSpPr>
          <p:cNvPr id="4" name="TextBox 3"/>
          <p:cNvSpPr txBox="1"/>
          <p:nvPr/>
        </p:nvSpPr>
        <p:spPr>
          <a:xfrm>
            <a:off x="762000" y="1524000"/>
            <a:ext cx="7772400" cy="5078313"/>
          </a:xfrm>
          <a:prstGeom prst="rect">
            <a:avLst/>
          </a:prstGeom>
          <a:noFill/>
        </p:spPr>
        <p:txBody>
          <a:bodyPr wrap="square" rtlCol="0">
            <a:spAutoFit/>
          </a:bodyPr>
          <a:lstStyle/>
          <a:p>
            <a:r>
              <a:rPr lang="en-US" dirty="0" smtClean="0"/>
              <a:t>Minuteman: a member of the Massachusetts colony militia who would quickly be ready to fight the British</a:t>
            </a:r>
          </a:p>
          <a:p>
            <a:r>
              <a:rPr lang="en-US" dirty="0" smtClean="0"/>
              <a:t>Minutemen were always ready to stand up to the British.</a:t>
            </a:r>
          </a:p>
          <a:p>
            <a:endParaRPr lang="en-US" dirty="0" smtClean="0"/>
          </a:p>
          <a:p>
            <a:r>
              <a:rPr lang="en-US" dirty="0" smtClean="0"/>
              <a:t>Parliament: part of the British government in which members make laws for the British people</a:t>
            </a:r>
          </a:p>
          <a:p>
            <a:r>
              <a:rPr lang="en-US" dirty="0" smtClean="0"/>
              <a:t>Parliament was implementing “intolerable acts” upon the colonists.</a:t>
            </a:r>
          </a:p>
          <a:p>
            <a:endParaRPr lang="en-US" dirty="0" smtClean="0"/>
          </a:p>
          <a:p>
            <a:r>
              <a:rPr lang="en-US" dirty="0" smtClean="0"/>
              <a:t>Patriot: a colonist against British rule</a:t>
            </a:r>
          </a:p>
          <a:p>
            <a:r>
              <a:rPr lang="en-US" dirty="0" smtClean="0"/>
              <a:t>Patriots fought for the liberty of the United States.</a:t>
            </a:r>
          </a:p>
          <a:p>
            <a:endParaRPr lang="en-US" dirty="0" smtClean="0"/>
          </a:p>
          <a:p>
            <a:r>
              <a:rPr lang="en-US" dirty="0" smtClean="0"/>
              <a:t>Quarter: to provide or pay for housing</a:t>
            </a:r>
          </a:p>
          <a:p>
            <a:r>
              <a:rPr lang="en-US" dirty="0" smtClean="0"/>
              <a:t>Colonists were forced to quarter soldiers.</a:t>
            </a:r>
          </a:p>
          <a:p>
            <a:endParaRPr lang="en-US" dirty="0" smtClean="0"/>
          </a:p>
          <a:p>
            <a:r>
              <a:rPr lang="en-US" dirty="0" smtClean="0"/>
              <a:t>Repeal: to undo a law or tax</a:t>
            </a:r>
          </a:p>
          <a:p>
            <a:r>
              <a:rPr lang="en-US" dirty="0" smtClean="0"/>
              <a:t>The stamp Act was repealed, and a different tax was put in its place</a:t>
            </a:r>
          </a:p>
          <a:p>
            <a:endParaRPr lang="en-US" dirty="0" smtClean="0"/>
          </a:p>
          <a:p>
            <a:r>
              <a:rPr lang="en-US" dirty="0" smtClean="0"/>
              <a:t>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Glossary continued</a:t>
            </a:r>
            <a:endParaRPr lang="en-US" dirty="0"/>
          </a:p>
        </p:txBody>
      </p:sp>
      <p:sp>
        <p:nvSpPr>
          <p:cNvPr id="4" name="TextBox 3"/>
          <p:cNvSpPr txBox="1"/>
          <p:nvPr/>
        </p:nvSpPr>
        <p:spPr>
          <a:xfrm>
            <a:off x="609600" y="1371600"/>
            <a:ext cx="7772400" cy="3139321"/>
          </a:xfrm>
          <a:prstGeom prst="rect">
            <a:avLst/>
          </a:prstGeom>
          <a:noFill/>
        </p:spPr>
        <p:txBody>
          <a:bodyPr wrap="square" rtlCol="0">
            <a:spAutoFit/>
          </a:bodyPr>
          <a:lstStyle/>
          <a:p>
            <a:r>
              <a:rPr lang="en-US" dirty="0" smtClean="0"/>
              <a:t>Representation: acting or speaking on behalf of someone else </a:t>
            </a:r>
          </a:p>
          <a:p>
            <a:r>
              <a:rPr lang="en-US" dirty="0" smtClean="0"/>
              <a:t>No taxation without representation.</a:t>
            </a:r>
          </a:p>
          <a:p>
            <a:endParaRPr lang="en-US" dirty="0" smtClean="0"/>
          </a:p>
          <a:p>
            <a:r>
              <a:rPr lang="en-US" dirty="0" smtClean="0"/>
              <a:t>Revolution: a sudden, complete change of government</a:t>
            </a:r>
          </a:p>
          <a:p>
            <a:r>
              <a:rPr lang="en-US" dirty="0" smtClean="0"/>
              <a:t>The American Revolution changed everything.</a:t>
            </a:r>
          </a:p>
          <a:p>
            <a:endParaRPr lang="en-US" dirty="0" smtClean="0"/>
          </a:p>
          <a:p>
            <a:r>
              <a:rPr lang="en-US" dirty="0" smtClean="0"/>
              <a:t>Tariff: a tax on goods brought into a country</a:t>
            </a:r>
          </a:p>
          <a:p>
            <a:r>
              <a:rPr lang="en-US" dirty="0" smtClean="0"/>
              <a:t>Colonists believed the tariffs were unfair.</a:t>
            </a:r>
          </a:p>
          <a:p>
            <a:endParaRPr lang="en-US" dirty="0" smtClean="0"/>
          </a:p>
          <a:p>
            <a:r>
              <a:rPr lang="en-US" dirty="0" smtClean="0"/>
              <a:t>Treason: working against one’s own government</a:t>
            </a:r>
          </a:p>
          <a:p>
            <a:r>
              <a:rPr lang="en-US" dirty="0" smtClean="0"/>
              <a:t>According to Great Britain, American patriots were committing treason.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6200"/>
            <a:ext cx="8229600" cy="1219200"/>
          </a:xfrm>
        </p:spPr>
        <p:txBody>
          <a:bodyPr/>
          <a:lstStyle/>
          <a:p>
            <a:r>
              <a:rPr lang="en-US" dirty="0" smtClean="0"/>
              <a:t>Classified Ad</a:t>
            </a:r>
            <a:endParaRPr lang="en-US" dirty="0"/>
          </a:p>
        </p:txBody>
      </p:sp>
      <p:graphicFrame>
        <p:nvGraphicFramePr>
          <p:cNvPr id="4" name="Table 3"/>
          <p:cNvGraphicFramePr>
            <a:graphicFrameLocks noGrp="1"/>
          </p:cNvGraphicFramePr>
          <p:nvPr/>
        </p:nvGraphicFramePr>
        <p:xfrm>
          <a:off x="1295400" y="1295400"/>
          <a:ext cx="7010400" cy="5140961"/>
        </p:xfrm>
        <a:graphic>
          <a:graphicData uri="http://schemas.openxmlformats.org/drawingml/2006/table">
            <a:tbl>
              <a:tblPr/>
              <a:tblGrid>
                <a:gridCol w="3016102"/>
                <a:gridCol w="3994298"/>
              </a:tblGrid>
              <a:tr h="1238250">
                <a:tc>
                  <a:txBody>
                    <a:bodyPr/>
                    <a:lstStyle/>
                    <a:p>
                      <a:pPr marL="0" marR="0" algn="ctr">
                        <a:spcBef>
                          <a:spcPts val="0"/>
                        </a:spcBef>
                        <a:spcAft>
                          <a:spcPts val="0"/>
                        </a:spcAft>
                      </a:pPr>
                      <a:r>
                        <a:rPr lang="en-US" sz="2400" dirty="0" smtClean="0">
                          <a:solidFill>
                            <a:schemeClr val="bg1"/>
                          </a:solidFill>
                          <a:latin typeface="Times New Roman"/>
                          <a:ea typeface="Times New Roman"/>
                          <a:cs typeface="Times New Roman"/>
                        </a:rPr>
                        <a:t>Classified</a:t>
                      </a:r>
                      <a:r>
                        <a:rPr lang="en-US" sz="2400" baseline="0" dirty="0" smtClean="0">
                          <a:solidFill>
                            <a:schemeClr val="bg1"/>
                          </a:solidFill>
                          <a:latin typeface="Times New Roman"/>
                          <a:ea typeface="Times New Roman"/>
                          <a:cs typeface="Times New Roman"/>
                        </a:rPr>
                        <a:t> Ads</a:t>
                      </a:r>
                      <a:endParaRPr lang="en-US" sz="2400" dirty="0">
                        <a:solidFill>
                          <a:schemeClr val="bg1"/>
                        </a:solidFill>
                        <a:latin typeface="Times New Roman"/>
                        <a:ea typeface="Times New Roman"/>
                        <a:cs typeface="Times New Roman"/>
                      </a:endParaRPr>
                    </a:p>
                  </a:txBody>
                  <a:tcPr marL="61028" marR="610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3"/>
                    </a:solidFill>
                  </a:tcPr>
                </a:tc>
                <a:tc rowSpan="3">
                  <a:txBody>
                    <a:bodyPr/>
                    <a:lstStyle/>
                    <a:p>
                      <a:pPr marL="0" marR="0" algn="ctr">
                        <a:spcBef>
                          <a:spcPts val="0"/>
                        </a:spcBef>
                        <a:spcAft>
                          <a:spcPts val="0"/>
                        </a:spcAft>
                      </a:pPr>
                      <a:r>
                        <a:rPr lang="en-US" sz="2000" i="1" dirty="0" smtClean="0">
                          <a:solidFill>
                            <a:schemeClr val="bg1"/>
                          </a:solidFill>
                          <a:latin typeface="Times New Roman"/>
                          <a:ea typeface="Times New Roman"/>
                          <a:cs typeface="Times New Roman"/>
                        </a:rPr>
                        <a:t>Wanted:</a:t>
                      </a:r>
                    </a:p>
                    <a:p>
                      <a:pPr marL="0" marR="0" algn="ctr">
                        <a:spcBef>
                          <a:spcPts val="0"/>
                        </a:spcBef>
                        <a:spcAft>
                          <a:spcPts val="0"/>
                        </a:spcAft>
                      </a:pPr>
                      <a:r>
                        <a:rPr lang="en-US" sz="2000" i="0" dirty="0" smtClean="0">
                          <a:solidFill>
                            <a:schemeClr val="bg1"/>
                          </a:solidFill>
                          <a:latin typeface="Times New Roman"/>
                          <a:ea typeface="Times New Roman"/>
                          <a:cs typeface="Times New Roman"/>
                        </a:rPr>
                        <a:t>We</a:t>
                      </a:r>
                      <a:r>
                        <a:rPr lang="en-US" sz="2000" i="0" baseline="0" dirty="0" smtClean="0">
                          <a:solidFill>
                            <a:schemeClr val="bg1"/>
                          </a:solidFill>
                          <a:latin typeface="Times New Roman"/>
                          <a:ea typeface="Times New Roman"/>
                          <a:cs typeface="Times New Roman"/>
                        </a:rPr>
                        <a:t> want you, to be a part of the Minute Men!</a:t>
                      </a:r>
                    </a:p>
                    <a:p>
                      <a:pPr marL="0" marR="0" algn="l">
                        <a:spcBef>
                          <a:spcPts val="0"/>
                        </a:spcBef>
                        <a:spcAft>
                          <a:spcPts val="0"/>
                        </a:spcAft>
                      </a:pPr>
                      <a:r>
                        <a:rPr lang="en-US" sz="2000" i="0" baseline="0" dirty="0" smtClean="0">
                          <a:solidFill>
                            <a:schemeClr val="bg1"/>
                          </a:solidFill>
                          <a:latin typeface="Times New Roman"/>
                          <a:ea typeface="Times New Roman"/>
                          <a:cs typeface="Times New Roman"/>
                        </a:rPr>
                        <a:t>Are you tired of: </a:t>
                      </a:r>
                    </a:p>
                    <a:p>
                      <a:pPr marL="0" marR="0" algn="l">
                        <a:spcBef>
                          <a:spcPts val="0"/>
                        </a:spcBef>
                        <a:spcAft>
                          <a:spcPts val="0"/>
                        </a:spcAft>
                        <a:buFont typeface="Arial" pitchFamily="34" charset="0"/>
                        <a:buChar char="•"/>
                      </a:pPr>
                      <a:r>
                        <a:rPr lang="en-US" sz="2000" i="0" baseline="0" dirty="0" smtClean="0">
                          <a:solidFill>
                            <a:schemeClr val="bg1"/>
                          </a:solidFill>
                          <a:latin typeface="Times New Roman"/>
                          <a:ea typeface="Times New Roman"/>
                          <a:cs typeface="Times New Roman"/>
                        </a:rPr>
                        <a:t>the King’s tyrannical reign?</a:t>
                      </a:r>
                    </a:p>
                    <a:p>
                      <a:pPr marL="0" marR="0" algn="l">
                        <a:spcBef>
                          <a:spcPts val="0"/>
                        </a:spcBef>
                        <a:spcAft>
                          <a:spcPts val="0"/>
                        </a:spcAft>
                        <a:buFont typeface="Arial" pitchFamily="34" charset="0"/>
                        <a:buChar char="•"/>
                      </a:pPr>
                      <a:r>
                        <a:rPr lang="en-US" sz="2000" i="0" baseline="0" dirty="0" smtClean="0">
                          <a:solidFill>
                            <a:schemeClr val="bg1"/>
                          </a:solidFill>
                          <a:latin typeface="Times New Roman"/>
                          <a:ea typeface="Times New Roman"/>
                          <a:cs typeface="Times New Roman"/>
                        </a:rPr>
                        <a:t>being taxed without representation?</a:t>
                      </a:r>
                    </a:p>
                    <a:p>
                      <a:pPr marL="0" marR="0" algn="l">
                        <a:spcBef>
                          <a:spcPts val="0"/>
                        </a:spcBef>
                        <a:spcAft>
                          <a:spcPts val="0"/>
                        </a:spcAft>
                        <a:buFont typeface="Arial" pitchFamily="34" charset="0"/>
                        <a:buChar char="•"/>
                      </a:pPr>
                      <a:r>
                        <a:rPr lang="en-US" sz="2000" i="0" baseline="0" dirty="0" smtClean="0">
                          <a:solidFill>
                            <a:schemeClr val="bg1"/>
                          </a:solidFill>
                          <a:latin typeface="Times New Roman"/>
                          <a:ea typeface="Times New Roman"/>
                          <a:cs typeface="Times New Roman"/>
                        </a:rPr>
                        <a:t>quartering British soldiers in your home?</a:t>
                      </a:r>
                    </a:p>
                    <a:p>
                      <a:pPr marL="0" marR="0" algn="l">
                        <a:spcBef>
                          <a:spcPts val="0"/>
                        </a:spcBef>
                        <a:spcAft>
                          <a:spcPts val="0"/>
                        </a:spcAft>
                        <a:buFont typeface="Arial" pitchFamily="34" charset="0"/>
                        <a:buChar char="•"/>
                      </a:pPr>
                      <a:r>
                        <a:rPr lang="en-US" sz="2000" i="0" baseline="0" dirty="0" smtClean="0">
                          <a:solidFill>
                            <a:schemeClr val="bg1"/>
                          </a:solidFill>
                          <a:latin typeface="Times New Roman"/>
                          <a:ea typeface="Times New Roman"/>
                          <a:cs typeface="Times New Roman"/>
                        </a:rPr>
                        <a:t>an empire controlling your religion?</a:t>
                      </a:r>
                    </a:p>
                    <a:p>
                      <a:pPr marL="0" marR="0" algn="l">
                        <a:spcBef>
                          <a:spcPts val="0"/>
                        </a:spcBef>
                        <a:spcAft>
                          <a:spcPts val="0"/>
                        </a:spcAft>
                        <a:buFont typeface="Arial" pitchFamily="34" charset="0"/>
                        <a:buNone/>
                      </a:pPr>
                      <a:endParaRPr lang="en-US" sz="2000" i="0" baseline="0" dirty="0" smtClean="0">
                        <a:solidFill>
                          <a:schemeClr val="bg1"/>
                        </a:solidFill>
                        <a:latin typeface="Times New Roman"/>
                        <a:ea typeface="Times New Roman"/>
                        <a:cs typeface="Times New Roman"/>
                      </a:endParaRPr>
                    </a:p>
                    <a:p>
                      <a:pPr marL="0" marR="0" algn="ctr">
                        <a:spcBef>
                          <a:spcPts val="0"/>
                        </a:spcBef>
                        <a:spcAft>
                          <a:spcPts val="0"/>
                        </a:spcAft>
                        <a:buFont typeface="Arial" pitchFamily="34" charset="0"/>
                        <a:buNone/>
                      </a:pPr>
                      <a:r>
                        <a:rPr lang="en-US" sz="2000" i="0" baseline="0" dirty="0" smtClean="0">
                          <a:solidFill>
                            <a:schemeClr val="bg1"/>
                          </a:solidFill>
                          <a:latin typeface="Times New Roman"/>
                          <a:ea typeface="Times New Roman"/>
                          <a:cs typeface="Times New Roman"/>
                        </a:rPr>
                        <a:t>Are you will to fight for your life, liberty, and freedom?</a:t>
                      </a:r>
                    </a:p>
                    <a:p>
                      <a:pPr marL="0" marR="0" algn="ctr">
                        <a:spcBef>
                          <a:spcPts val="0"/>
                        </a:spcBef>
                        <a:spcAft>
                          <a:spcPts val="0"/>
                        </a:spcAft>
                        <a:buFont typeface="Arial" pitchFamily="34" charset="0"/>
                        <a:buNone/>
                      </a:pPr>
                      <a:r>
                        <a:rPr lang="en-US" sz="2000" i="0" baseline="0" dirty="0" smtClean="0">
                          <a:solidFill>
                            <a:schemeClr val="bg1"/>
                          </a:solidFill>
                          <a:latin typeface="Times New Roman"/>
                          <a:ea typeface="Times New Roman"/>
                          <a:cs typeface="Times New Roman"/>
                        </a:rPr>
                        <a:t>Meet at the town square this Saturday.</a:t>
                      </a:r>
                    </a:p>
                  </a:txBody>
                  <a:tcPr marL="61028" marR="610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3"/>
                    </a:solidFill>
                  </a:tcPr>
                </a:tc>
              </a:tr>
              <a:tr h="2863851">
                <a:tc>
                  <a:txBody>
                    <a:bodyPr/>
                    <a:lstStyle/>
                    <a:p>
                      <a:pPr marL="0" marR="0" algn="ctr">
                        <a:spcBef>
                          <a:spcPts val="0"/>
                        </a:spcBef>
                        <a:spcAft>
                          <a:spcPts val="0"/>
                        </a:spcAft>
                      </a:pPr>
                      <a:endParaRPr lang="en-US" sz="1400" dirty="0">
                        <a:latin typeface="Times New Roman"/>
                        <a:ea typeface="Times New Roman"/>
                        <a:cs typeface="Times New Roman"/>
                      </a:endParaRPr>
                    </a:p>
                  </a:txBody>
                  <a:tcPr marL="61028" marR="610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3"/>
                    </a:solidFill>
                  </a:tcPr>
                </a:tc>
                <a:tc vMerge="1">
                  <a:txBody>
                    <a:bodyPr/>
                    <a:lstStyle/>
                    <a:p>
                      <a:endParaRPr lang="en-US"/>
                    </a:p>
                  </a:txBody>
                  <a:tcPr/>
                </a:tc>
              </a:tr>
              <a:tr h="0">
                <a:tc>
                  <a:txBody>
                    <a:bodyPr/>
                    <a:lstStyle/>
                    <a:p>
                      <a:pPr marL="0" marR="0" algn="ctr">
                        <a:spcBef>
                          <a:spcPts val="0"/>
                        </a:spcBef>
                        <a:spcAft>
                          <a:spcPts val="0"/>
                        </a:spcAft>
                      </a:pPr>
                      <a:r>
                        <a:rPr lang="en-US" sz="1400" dirty="0" smtClean="0">
                          <a:solidFill>
                            <a:schemeClr val="bg1"/>
                          </a:solidFill>
                          <a:latin typeface="Times New Roman"/>
                          <a:ea typeface="Times New Roman"/>
                          <a:cs typeface="Times New Roman"/>
                        </a:rPr>
                        <a:t>“Give me liberty</a:t>
                      </a:r>
                      <a:r>
                        <a:rPr lang="en-US" sz="1400" baseline="0" dirty="0" smtClean="0">
                          <a:solidFill>
                            <a:schemeClr val="bg1"/>
                          </a:solidFill>
                          <a:latin typeface="Times New Roman"/>
                          <a:ea typeface="Times New Roman"/>
                          <a:cs typeface="Times New Roman"/>
                        </a:rPr>
                        <a:t> or give me death!”</a:t>
                      </a:r>
                      <a:endParaRPr lang="en-US" sz="1100" dirty="0">
                        <a:solidFill>
                          <a:schemeClr val="bg1"/>
                        </a:solidFill>
                        <a:latin typeface="Times New Roman"/>
                        <a:ea typeface="Times New Roman"/>
                        <a:cs typeface="Times New Roman"/>
                      </a:endParaRPr>
                    </a:p>
                  </a:txBody>
                  <a:tcPr marL="61028" marR="610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3"/>
                    </a:solidFill>
                  </a:tcPr>
                </a:tc>
                <a:tc vMerge="1">
                  <a:txBody>
                    <a:bodyPr/>
                    <a:lstStyle/>
                    <a:p>
                      <a:endParaRPr lang="en-US"/>
                    </a:p>
                  </a:txBody>
                  <a:tcPr/>
                </a:tc>
              </a:tr>
              <a:tr h="825500">
                <a:tc gridSpan="2">
                  <a:txBody>
                    <a:bodyPr/>
                    <a:lstStyle/>
                    <a:p>
                      <a:pPr marL="0" marR="0" algn="ctr">
                        <a:spcBef>
                          <a:spcPts val="0"/>
                        </a:spcBef>
                        <a:spcAft>
                          <a:spcPts val="0"/>
                        </a:spcAft>
                      </a:pPr>
                      <a:r>
                        <a:rPr lang="en-US" sz="1400" i="1" dirty="0" smtClean="0">
                          <a:solidFill>
                            <a:schemeClr val="bg1"/>
                          </a:solidFill>
                          <a:latin typeface="Times New Roman"/>
                          <a:ea typeface="Times New Roman"/>
                          <a:cs typeface="Times New Roman"/>
                        </a:rPr>
                        <a:t>Wanted:</a:t>
                      </a:r>
                    </a:p>
                    <a:p>
                      <a:pPr marL="0" marR="0" algn="ctr">
                        <a:spcBef>
                          <a:spcPts val="0"/>
                        </a:spcBef>
                        <a:spcAft>
                          <a:spcPts val="0"/>
                        </a:spcAft>
                      </a:pPr>
                      <a:r>
                        <a:rPr lang="en-US" sz="1400" dirty="0" smtClean="0">
                          <a:solidFill>
                            <a:schemeClr val="bg1"/>
                          </a:solidFill>
                          <a:latin typeface="Times New Roman"/>
                          <a:ea typeface="Times New Roman"/>
                          <a:cs typeface="Times New Roman"/>
                        </a:rPr>
                        <a:t>A hard</a:t>
                      </a:r>
                      <a:r>
                        <a:rPr lang="en-US" sz="1400" baseline="0" dirty="0" smtClean="0">
                          <a:solidFill>
                            <a:schemeClr val="bg1"/>
                          </a:solidFill>
                          <a:latin typeface="Times New Roman"/>
                          <a:ea typeface="Times New Roman"/>
                          <a:cs typeface="Times New Roman"/>
                        </a:rPr>
                        <a:t> worker who is knowledgeable of farming and raising crops.</a:t>
                      </a:r>
                    </a:p>
                    <a:p>
                      <a:pPr marL="0" marR="0" algn="ctr">
                        <a:spcBef>
                          <a:spcPts val="0"/>
                        </a:spcBef>
                        <a:spcAft>
                          <a:spcPts val="0"/>
                        </a:spcAft>
                      </a:pPr>
                      <a:r>
                        <a:rPr lang="en-US" sz="1400" baseline="0" dirty="0" smtClean="0">
                          <a:solidFill>
                            <a:schemeClr val="bg1"/>
                          </a:solidFill>
                          <a:latin typeface="Times New Roman"/>
                          <a:ea typeface="Times New Roman"/>
                          <a:cs typeface="Times New Roman"/>
                        </a:rPr>
                        <a:t>Willing to negotiate wages and housing.</a:t>
                      </a:r>
                      <a:endParaRPr lang="en-US" sz="1400" dirty="0">
                        <a:solidFill>
                          <a:schemeClr val="bg1"/>
                        </a:solidFill>
                        <a:latin typeface="Times New Roman"/>
                        <a:ea typeface="Times New Roman"/>
                        <a:cs typeface="Times New Roman"/>
                      </a:endParaRPr>
                    </a:p>
                  </a:txBody>
                  <a:tcPr marL="61028" marR="610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3"/>
                    </a:solidFill>
                  </a:tcPr>
                </a:tc>
                <a:tc hMerge="1">
                  <a:txBody>
                    <a:bodyPr/>
                    <a:lstStyle/>
                    <a:p>
                      <a:endParaRPr lang="en-US"/>
                    </a:p>
                  </a:txBody>
                  <a:tcPr/>
                </a:tc>
              </a:tr>
            </a:tbl>
          </a:graphicData>
        </a:graphic>
      </p:graphicFrame>
      <p:pic>
        <p:nvPicPr>
          <p:cNvPr id="5" name="Picture 4" descr="constitution2.jpg"/>
          <p:cNvPicPr>
            <a:picLocks noChangeAspect="1"/>
          </p:cNvPicPr>
          <p:nvPr/>
        </p:nvPicPr>
        <p:blipFill>
          <a:blip r:embed="rId2" cstate="print"/>
          <a:stretch>
            <a:fillRect/>
          </a:stretch>
        </p:blipFill>
        <p:spPr>
          <a:xfrm>
            <a:off x="1447800" y="3287268"/>
            <a:ext cx="2631317" cy="1741932"/>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Recipe</a:t>
            </a:r>
            <a:endParaRPr lang="en-US" dirty="0"/>
          </a:p>
        </p:txBody>
      </p:sp>
      <p:pic>
        <p:nvPicPr>
          <p:cNvPr id="8" name="Content Placeholder 7" descr="kitchenrecipecardtemplate.jpg"/>
          <p:cNvPicPr>
            <a:picLocks noGrp="1" noChangeAspect="1"/>
          </p:cNvPicPr>
          <p:nvPr>
            <p:ph idx="1"/>
          </p:nvPr>
        </p:nvPicPr>
        <p:blipFill>
          <a:blip r:embed="rId2" cstate="print"/>
          <a:stretch>
            <a:fillRect/>
          </a:stretch>
        </p:blipFill>
        <p:spPr>
          <a:xfrm>
            <a:off x="1065486" y="1600200"/>
            <a:ext cx="7011714" cy="4800600"/>
          </a:xfrm>
        </p:spPr>
      </p:pic>
      <p:sp>
        <p:nvSpPr>
          <p:cNvPr id="10" name="TextBox 9"/>
          <p:cNvSpPr txBox="1"/>
          <p:nvPr/>
        </p:nvSpPr>
        <p:spPr>
          <a:xfrm>
            <a:off x="3810000" y="3048000"/>
            <a:ext cx="4343400" cy="369332"/>
          </a:xfrm>
          <a:prstGeom prst="rect">
            <a:avLst/>
          </a:prstGeom>
          <a:noFill/>
        </p:spPr>
        <p:txBody>
          <a:bodyPr wrap="square" rtlCol="0">
            <a:spAutoFit/>
          </a:bodyPr>
          <a:lstStyle/>
          <a:p>
            <a:r>
              <a:rPr lang="en-US" dirty="0" smtClean="0">
                <a:solidFill>
                  <a:schemeClr val="bg1"/>
                </a:solidFill>
              </a:rPr>
              <a:t>The United States of America</a:t>
            </a:r>
            <a:endParaRPr lang="en-US" dirty="0">
              <a:solidFill>
                <a:schemeClr val="bg1"/>
              </a:solidFill>
            </a:endParaRPr>
          </a:p>
        </p:txBody>
      </p:sp>
      <p:sp>
        <p:nvSpPr>
          <p:cNvPr id="11" name="TextBox 10"/>
          <p:cNvSpPr txBox="1"/>
          <p:nvPr/>
        </p:nvSpPr>
        <p:spPr>
          <a:xfrm>
            <a:off x="1295400" y="3505200"/>
            <a:ext cx="4648200" cy="646331"/>
          </a:xfrm>
          <a:prstGeom prst="rect">
            <a:avLst/>
          </a:prstGeom>
          <a:noFill/>
        </p:spPr>
        <p:txBody>
          <a:bodyPr wrap="square" rtlCol="0">
            <a:spAutoFit/>
          </a:bodyPr>
          <a:lstStyle/>
          <a:p>
            <a:r>
              <a:rPr lang="en-US" dirty="0" smtClean="0">
                <a:solidFill>
                  <a:schemeClr val="bg1"/>
                </a:solidFill>
              </a:rPr>
              <a:t>4 cups of determination</a:t>
            </a:r>
          </a:p>
          <a:p>
            <a:endParaRPr lang="en-US" dirty="0">
              <a:solidFill>
                <a:schemeClr val="bg1"/>
              </a:solidFill>
            </a:endParaRPr>
          </a:p>
        </p:txBody>
      </p:sp>
      <p:sp>
        <p:nvSpPr>
          <p:cNvPr id="12" name="TextBox 11"/>
          <p:cNvSpPr txBox="1"/>
          <p:nvPr/>
        </p:nvSpPr>
        <p:spPr>
          <a:xfrm>
            <a:off x="1295400" y="3733800"/>
            <a:ext cx="3048000" cy="369332"/>
          </a:xfrm>
          <a:prstGeom prst="rect">
            <a:avLst/>
          </a:prstGeom>
          <a:noFill/>
        </p:spPr>
        <p:txBody>
          <a:bodyPr wrap="square" rtlCol="0">
            <a:spAutoFit/>
          </a:bodyPr>
          <a:lstStyle/>
          <a:p>
            <a:r>
              <a:rPr lang="en-US" dirty="0" smtClean="0">
                <a:solidFill>
                  <a:schemeClr val="bg1"/>
                </a:solidFill>
              </a:rPr>
              <a:t>3 cups of liquid liberty</a:t>
            </a:r>
          </a:p>
        </p:txBody>
      </p:sp>
      <p:sp>
        <p:nvSpPr>
          <p:cNvPr id="13" name="TextBox 12"/>
          <p:cNvSpPr txBox="1"/>
          <p:nvPr/>
        </p:nvSpPr>
        <p:spPr>
          <a:xfrm>
            <a:off x="1295400" y="3886200"/>
            <a:ext cx="2819400" cy="381000"/>
          </a:xfrm>
          <a:prstGeom prst="rect">
            <a:avLst/>
          </a:prstGeom>
          <a:noFill/>
        </p:spPr>
        <p:txBody>
          <a:bodyPr wrap="square" rtlCol="0">
            <a:spAutoFit/>
          </a:bodyPr>
          <a:lstStyle/>
          <a:p>
            <a:r>
              <a:rPr lang="en-US" dirty="0" smtClean="0">
                <a:solidFill>
                  <a:schemeClr val="bg1"/>
                </a:solidFill>
              </a:rPr>
              <a:t>2 tablespoons of courage</a:t>
            </a:r>
            <a:endParaRPr lang="en-US" dirty="0">
              <a:solidFill>
                <a:schemeClr val="bg1"/>
              </a:solidFill>
            </a:endParaRPr>
          </a:p>
        </p:txBody>
      </p:sp>
      <p:sp>
        <p:nvSpPr>
          <p:cNvPr id="14" name="TextBox 13"/>
          <p:cNvSpPr txBox="1"/>
          <p:nvPr/>
        </p:nvSpPr>
        <p:spPr>
          <a:xfrm>
            <a:off x="1295400" y="4343400"/>
            <a:ext cx="2514600" cy="381000"/>
          </a:xfrm>
          <a:prstGeom prst="rect">
            <a:avLst/>
          </a:prstGeom>
          <a:noFill/>
        </p:spPr>
        <p:txBody>
          <a:bodyPr wrap="square" rtlCol="0">
            <a:spAutoFit/>
          </a:bodyPr>
          <a:lstStyle/>
          <a:p>
            <a:r>
              <a:rPr lang="en-US" dirty="0" smtClean="0">
                <a:solidFill>
                  <a:schemeClr val="bg1"/>
                </a:solidFill>
              </a:rPr>
              <a:t>1 pinch of spontaneity</a:t>
            </a:r>
            <a:endParaRPr lang="en-US" dirty="0">
              <a:solidFill>
                <a:schemeClr val="bg1"/>
              </a:solidFill>
            </a:endParaRPr>
          </a:p>
        </p:txBody>
      </p:sp>
      <p:sp>
        <p:nvSpPr>
          <p:cNvPr id="17" name="TextBox 16"/>
          <p:cNvSpPr txBox="1"/>
          <p:nvPr/>
        </p:nvSpPr>
        <p:spPr>
          <a:xfrm>
            <a:off x="1295400" y="4114800"/>
            <a:ext cx="3352800" cy="369332"/>
          </a:xfrm>
          <a:prstGeom prst="rect">
            <a:avLst/>
          </a:prstGeom>
          <a:noFill/>
        </p:spPr>
        <p:txBody>
          <a:bodyPr wrap="square" rtlCol="0">
            <a:spAutoFit/>
          </a:bodyPr>
          <a:lstStyle/>
          <a:p>
            <a:r>
              <a:rPr lang="en-US" dirty="0" smtClean="0">
                <a:solidFill>
                  <a:schemeClr val="bg1"/>
                </a:solidFill>
              </a:rPr>
              <a:t>1 teaspoon of rebellion</a:t>
            </a:r>
            <a:endParaRPr lang="en-US" dirty="0">
              <a:solidFill>
                <a:schemeClr val="bg1"/>
              </a:solidFill>
            </a:endParaRPr>
          </a:p>
        </p:txBody>
      </p:sp>
      <p:sp>
        <p:nvSpPr>
          <p:cNvPr id="18" name="TextBox 17"/>
          <p:cNvSpPr txBox="1"/>
          <p:nvPr/>
        </p:nvSpPr>
        <p:spPr>
          <a:xfrm>
            <a:off x="1295400" y="4495800"/>
            <a:ext cx="3276600" cy="369332"/>
          </a:xfrm>
          <a:prstGeom prst="rect">
            <a:avLst/>
          </a:prstGeom>
          <a:noFill/>
        </p:spPr>
        <p:txBody>
          <a:bodyPr wrap="square" rtlCol="0">
            <a:spAutoFit/>
          </a:bodyPr>
          <a:lstStyle/>
          <a:p>
            <a:r>
              <a:rPr lang="en-US" dirty="0" smtClean="0">
                <a:solidFill>
                  <a:schemeClr val="bg1"/>
                </a:solidFill>
              </a:rPr>
              <a:t>a dash of patriotism</a:t>
            </a:r>
            <a:endParaRPr lang="en-US" dirty="0">
              <a:solidFill>
                <a:schemeClr val="bg1"/>
              </a:solidFill>
            </a:endParaRPr>
          </a:p>
        </p:txBody>
      </p:sp>
      <p:sp>
        <p:nvSpPr>
          <p:cNvPr id="19" name="TextBox 18"/>
          <p:cNvSpPr txBox="1"/>
          <p:nvPr/>
        </p:nvSpPr>
        <p:spPr>
          <a:xfrm>
            <a:off x="1447800" y="3276600"/>
            <a:ext cx="2514600" cy="381000"/>
          </a:xfrm>
          <a:prstGeom prst="rect">
            <a:avLst/>
          </a:prstGeom>
          <a:noFill/>
        </p:spPr>
        <p:txBody>
          <a:bodyPr wrap="square" rtlCol="0">
            <a:spAutoFit/>
          </a:bodyPr>
          <a:lstStyle/>
          <a:p>
            <a:r>
              <a:rPr lang="en-US" dirty="0" smtClean="0">
                <a:solidFill>
                  <a:schemeClr val="bg1"/>
                </a:solidFill>
              </a:rPr>
              <a:t>Ingredients:</a:t>
            </a:r>
            <a:endParaRPr lang="en-US" dirty="0">
              <a:solidFill>
                <a:schemeClr val="bg1"/>
              </a:solidFill>
            </a:endParaRPr>
          </a:p>
        </p:txBody>
      </p:sp>
      <p:sp>
        <p:nvSpPr>
          <p:cNvPr id="20" name="TextBox 19"/>
          <p:cNvSpPr txBox="1"/>
          <p:nvPr/>
        </p:nvSpPr>
        <p:spPr>
          <a:xfrm>
            <a:off x="1828800" y="5105400"/>
            <a:ext cx="2362200" cy="369332"/>
          </a:xfrm>
          <a:prstGeom prst="rect">
            <a:avLst/>
          </a:prstGeom>
          <a:noFill/>
        </p:spPr>
        <p:txBody>
          <a:bodyPr wrap="square" rtlCol="0">
            <a:spAutoFit/>
          </a:bodyPr>
          <a:lstStyle/>
          <a:p>
            <a:r>
              <a:rPr lang="en-US" dirty="0" smtClean="0">
                <a:solidFill>
                  <a:schemeClr val="bg1"/>
                </a:solidFill>
              </a:rPr>
              <a:t>Directions:</a:t>
            </a:r>
            <a:endParaRPr lang="en-US" dirty="0">
              <a:solidFill>
                <a:schemeClr val="bg1"/>
              </a:solidFill>
            </a:endParaRPr>
          </a:p>
        </p:txBody>
      </p:sp>
      <p:sp>
        <p:nvSpPr>
          <p:cNvPr id="21" name="TextBox 20"/>
          <p:cNvSpPr txBox="1"/>
          <p:nvPr/>
        </p:nvSpPr>
        <p:spPr>
          <a:xfrm>
            <a:off x="1828800" y="5334000"/>
            <a:ext cx="5791200" cy="369332"/>
          </a:xfrm>
          <a:prstGeom prst="rect">
            <a:avLst/>
          </a:prstGeom>
          <a:noFill/>
        </p:spPr>
        <p:txBody>
          <a:bodyPr wrap="square" rtlCol="0">
            <a:spAutoFit/>
          </a:bodyPr>
          <a:lstStyle/>
          <a:p>
            <a:r>
              <a:rPr lang="en-US" dirty="0" smtClean="0">
                <a:solidFill>
                  <a:schemeClr val="bg1"/>
                </a:solidFill>
              </a:rPr>
              <a:t>Combine all ingredients in a bowl and mix until smooth. </a:t>
            </a:r>
            <a:endParaRPr lang="en-US" dirty="0">
              <a:solidFill>
                <a:schemeClr val="bg1"/>
              </a:solidFill>
            </a:endParaRPr>
          </a:p>
        </p:txBody>
      </p:sp>
      <p:sp>
        <p:nvSpPr>
          <p:cNvPr id="22" name="TextBox 21"/>
          <p:cNvSpPr txBox="1"/>
          <p:nvPr/>
        </p:nvSpPr>
        <p:spPr>
          <a:xfrm>
            <a:off x="1828800" y="5562600"/>
            <a:ext cx="5638800" cy="369332"/>
          </a:xfrm>
          <a:prstGeom prst="rect">
            <a:avLst/>
          </a:prstGeom>
          <a:noFill/>
        </p:spPr>
        <p:txBody>
          <a:bodyPr wrap="square" rtlCol="0">
            <a:spAutoFit/>
          </a:bodyPr>
          <a:lstStyle/>
          <a:p>
            <a:r>
              <a:rPr lang="en-US" dirty="0" smtClean="0">
                <a:solidFill>
                  <a:schemeClr val="bg1"/>
                </a:solidFill>
              </a:rPr>
              <a:t>Pour into a 13x9 pan and bake for 20 minutes or until </a:t>
            </a:r>
            <a:endParaRPr lang="en-US" dirty="0">
              <a:solidFill>
                <a:schemeClr val="bg1"/>
              </a:solidFill>
            </a:endParaRPr>
          </a:p>
        </p:txBody>
      </p:sp>
      <p:sp>
        <p:nvSpPr>
          <p:cNvPr id="23" name="TextBox 22"/>
          <p:cNvSpPr txBox="1"/>
          <p:nvPr/>
        </p:nvSpPr>
        <p:spPr>
          <a:xfrm>
            <a:off x="1828800" y="5715000"/>
            <a:ext cx="5867400" cy="646331"/>
          </a:xfrm>
          <a:prstGeom prst="rect">
            <a:avLst/>
          </a:prstGeom>
          <a:noFill/>
        </p:spPr>
        <p:txBody>
          <a:bodyPr wrap="square" rtlCol="0">
            <a:spAutoFit/>
          </a:bodyPr>
          <a:lstStyle/>
          <a:p>
            <a:r>
              <a:rPr lang="en-US" dirty="0" smtClean="0">
                <a:solidFill>
                  <a:schemeClr val="bg1"/>
                </a:solidFill>
              </a:rPr>
              <a:t>golden brown. Warning: Do not remove early or Independence may not rise properly. </a:t>
            </a:r>
            <a:endParaRPr lang="en-US" dirty="0">
              <a:solidFill>
                <a:schemeClr val="bg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612</TotalTime>
  <Words>1423</Words>
  <Application>Microsoft Office PowerPoint</Application>
  <PresentationFormat>On-screen Show (4:3)</PresentationFormat>
  <Paragraphs>240</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Paper</vt:lpstr>
      <vt:lpstr>The Revolutionary War: Multi-Genre Report</vt:lpstr>
      <vt:lpstr>Slide 2</vt:lpstr>
      <vt:lpstr>Table of Contents</vt:lpstr>
      <vt:lpstr>Glossary</vt:lpstr>
      <vt:lpstr>Glossary continued</vt:lpstr>
      <vt:lpstr>Glossary continued</vt:lpstr>
      <vt:lpstr>Glossary continued</vt:lpstr>
      <vt:lpstr>Classified Ad</vt:lpstr>
      <vt:lpstr>Recipe</vt:lpstr>
      <vt:lpstr>Timeline/Timetable</vt:lpstr>
      <vt:lpstr>Timeline/ Timetable continued</vt:lpstr>
      <vt:lpstr>Timeline/Timetable continued</vt:lpstr>
      <vt:lpstr>Birth Certificate</vt:lpstr>
      <vt:lpstr>Top Ten List</vt:lpstr>
      <vt:lpstr>Top Ten List continued</vt:lpstr>
      <vt:lpstr>Top Ten List continued</vt:lpstr>
      <vt:lpstr>To Do List of a Minute Man</vt:lpstr>
      <vt:lpstr>Newspaper Article</vt:lpstr>
      <vt:lpstr>Newspaper Article continued</vt:lpstr>
      <vt:lpstr>Song Lyrics</vt:lpstr>
      <vt:lpstr>Acrostic Poem</vt:lpstr>
      <vt:lpstr>Works Cited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Revolutionary War: Multi-Genre Report</dc:title>
  <dc:creator>Sara Brogden</dc:creator>
  <cp:lastModifiedBy>Sara Brogden</cp:lastModifiedBy>
  <cp:revision>59</cp:revision>
  <dcterms:created xsi:type="dcterms:W3CDTF">2012-04-22T17:47:48Z</dcterms:created>
  <dcterms:modified xsi:type="dcterms:W3CDTF">2012-04-23T12:47:45Z</dcterms:modified>
</cp:coreProperties>
</file>